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1" r:id="rId16"/>
    <p:sldId id="284"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showGuides="1">
      <p:cViewPr varScale="1">
        <p:scale>
          <a:sx n="153" d="100"/>
          <a:sy n="153" d="100"/>
        </p:scale>
        <p:origin x="162"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153D9-0EFC-4A24-8C31-01C306B0F833}"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DE375-0060-4432-A6BA-E39EA131138F}" type="slidenum">
              <a:rPr lang="en-US" smtClean="0"/>
              <a:t>‹#›</a:t>
            </a:fld>
            <a:endParaRPr lang="en-US"/>
          </a:p>
        </p:txBody>
      </p:sp>
    </p:spTree>
    <p:extLst>
      <p:ext uri="{BB962C8B-B14F-4D97-AF65-F5344CB8AC3E}">
        <p14:creationId xmlns:p14="http://schemas.microsoft.com/office/powerpoint/2010/main" val="368642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26A8E-89E9-4D29-9B98-AB6040224C5C}"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773E72-8A86-41AD-8624-449BAE08E8E2}" type="datetime1">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3BD7A02-6ED0-44FC-A7EB-79BA4AFE28B4}"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3827BAA-B5BF-4951-8D91-730A1165063D}"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26A34E-B013-4A7C-AD8D-9C95EFA3DDFA}"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7850CD-6D06-45EA-9C26-C9547F4F0758}" type="datetime1">
              <a:rPr lang="en-US" smtClean="0"/>
              <a:t>11/15/2022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FCF0BF-E0EF-49A3-BC46-5CC100EFDB0D}" type="datetime1">
              <a:rPr lang="en-US" smtClean="0"/>
              <a:t>11/15/2022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5511D-4EF9-4CD0-917A-936B0843918F}"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E5F5C5-0F0A-4338-B193-67B509D52E15}"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23E18A7-1DFC-456D-9383-8A19F3AB2749}"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0DC71D-5629-4E50-9476-56A300A0AD60}"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4B09DB-FD0E-4A3A-B09A-6B13788DBCBF}" type="datetime1">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3D6FE-3BB7-4F7A-AB51-911E0FA15EC0}" type="datetime1">
              <a:rPr lang="en-US" smtClean="0"/>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D125AD3-1FCD-49E3-99F3-E7F5BBDC974B}" type="datetime1">
              <a:rPr lang="en-US" smtClean="0"/>
              <a:t>11/15/2022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29B856-7139-4CC1-AD7D-355D10085677}" type="datetime1">
              <a:rPr lang="en-US" smtClean="0"/>
              <a:t>11/15/2022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F9E050F-3A64-44FA-AE03-2A06824897D7}" type="datetime1">
              <a:rPr lang="en-US" smtClean="0"/>
              <a:t>11/15/2022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9C7B16-2F19-4975-82BD-EE69223DCCE7}" type="datetime1">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5DA207-3263-4248-A152-3662E49DE6DA}" type="datetime1">
              <a:rPr lang="en-US" smtClean="0"/>
              <a:t>11/15/2022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Interpolation 3: </a:t>
            </a:r>
            <a:r>
              <a:rPr lang="en-US" dirty="0" err="1"/>
              <a:t>Chebyshev</a:t>
            </a:r>
            <a:r>
              <a:rPr lang="en-US" dirty="0"/>
              <a:t> Nodes and Cubic Splines</a:t>
            </a:r>
          </a:p>
        </p:txBody>
      </p:sp>
      <p:sp>
        <p:nvSpPr>
          <p:cNvPr id="3" name="Subtitle 2"/>
          <p:cNvSpPr>
            <a:spLocks noGrp="1"/>
          </p:cNvSpPr>
          <p:nvPr>
            <p:ph type="subTitle" idx="1"/>
          </p:nvPr>
        </p:nvSpPr>
        <p:spPr/>
        <p:txBody>
          <a:bodyPr/>
          <a:lstStyle/>
          <a:p>
            <a:r>
              <a:rPr lang="en-US" dirty="0"/>
              <a:t>AMSC/CMSC 460</a:t>
            </a:r>
          </a:p>
          <a:p>
            <a:r>
              <a:rPr lang="en-US" dirty="0"/>
              <a:t>Dr. Christopher Moakler</a:t>
            </a:r>
          </a:p>
        </p:txBody>
      </p:sp>
      <p:sp>
        <p:nvSpPr>
          <p:cNvPr id="4" name="Slide Number Placeholder 3">
            <a:extLst>
              <a:ext uri="{FF2B5EF4-FFF2-40B4-BE49-F238E27FC236}">
                <a16:creationId xmlns:a16="http://schemas.microsoft.com/office/drawing/2014/main" id="{D505A937-FB5A-9D9A-E021-DDFFFCF1E43B}"/>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428495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Polynomials </a:t>
            </a:r>
            <a:r>
              <a:rPr lang="en-US" dirty="0" err="1"/>
              <a:t>cont</a:t>
            </a:r>
            <a:endParaRPr lang="en-US" dirty="0"/>
          </a:p>
        </p:txBody>
      </p:sp>
      <p:pic>
        <p:nvPicPr>
          <p:cNvPr id="4" name="Content Placeholder 3"/>
          <p:cNvPicPr>
            <a:picLocks noGrp="1" noChangeAspect="1"/>
          </p:cNvPicPr>
          <p:nvPr>
            <p:ph idx="1"/>
          </p:nvPr>
        </p:nvPicPr>
        <p:blipFill>
          <a:blip r:embed="rId2"/>
          <a:stretch>
            <a:fillRect/>
          </a:stretch>
        </p:blipFill>
        <p:spPr>
          <a:xfrm>
            <a:off x="2890479" y="2052638"/>
            <a:ext cx="5372817" cy="4195762"/>
          </a:xfrm>
          <a:prstGeom prst="rect">
            <a:avLst/>
          </a:prstGeom>
        </p:spPr>
      </p:pic>
      <p:sp>
        <p:nvSpPr>
          <p:cNvPr id="5" name="TextBox 4">
            <a:extLst>
              <a:ext uri="{FF2B5EF4-FFF2-40B4-BE49-F238E27FC236}">
                <a16:creationId xmlns:a16="http://schemas.microsoft.com/office/drawing/2014/main" id="{A97A04AC-3EA2-BF93-7FE1-EBA7F0CCF1A2}"/>
              </a:ext>
            </a:extLst>
          </p:cNvPr>
          <p:cNvSpPr txBox="1"/>
          <p:nvPr/>
        </p:nvSpPr>
        <p:spPr>
          <a:xfrm>
            <a:off x="7568875" y="6263124"/>
            <a:ext cx="694421" cy="369332"/>
          </a:xfrm>
          <a:prstGeom prst="rect">
            <a:avLst/>
          </a:prstGeom>
          <a:noFill/>
        </p:spPr>
        <p:txBody>
          <a:bodyPr wrap="none" rtlCol="0">
            <a:spAutoFit/>
          </a:bodyPr>
          <a:lstStyle/>
          <a:p>
            <a:r>
              <a:rPr lang="en-US" i="1" dirty="0"/>
              <a:t>Levy</a:t>
            </a:r>
          </a:p>
        </p:txBody>
      </p:sp>
      <p:sp>
        <p:nvSpPr>
          <p:cNvPr id="3" name="Slide Number Placeholder 2">
            <a:extLst>
              <a:ext uri="{FF2B5EF4-FFF2-40B4-BE49-F238E27FC236}">
                <a16:creationId xmlns:a16="http://schemas.microsoft.com/office/drawing/2014/main" id="{4B661305-B326-16D2-1E90-A3E388EA0646}"/>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82205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Polynomials </a:t>
            </a:r>
            <a:r>
              <a:rPr lang="en-US" dirty="0" err="1"/>
              <a:t>cont</a:t>
            </a:r>
            <a:endParaRPr lang="en-US" dirty="0"/>
          </a:p>
        </p:txBody>
      </p:sp>
      <p:sp>
        <p:nvSpPr>
          <p:cNvPr id="3" name="Content Placeholder 2"/>
          <p:cNvSpPr>
            <a:spLocks noGrp="1"/>
          </p:cNvSpPr>
          <p:nvPr>
            <p:ph idx="1"/>
          </p:nvPr>
        </p:nvSpPr>
        <p:spPr/>
        <p:txBody>
          <a:bodyPr/>
          <a:lstStyle/>
          <a:p>
            <a:r>
              <a:rPr lang="en-US" dirty="0" err="1"/>
              <a:t>Chebyshev</a:t>
            </a:r>
            <a:r>
              <a:rPr lang="en-US" dirty="0"/>
              <a:t> Polynomials have several useful properties.</a:t>
            </a:r>
          </a:p>
          <a:p>
            <a:r>
              <a:rPr lang="en-US" dirty="0"/>
              <a:t>They are the polynomials with the largest possible coefficient whose magnitude is bounded by 1 on the domain [-1,1].</a:t>
            </a:r>
          </a:p>
          <a:p>
            <a:r>
              <a:rPr lang="en-US" dirty="0"/>
              <a:t>They also form an orthonormal basis.</a:t>
            </a:r>
          </a:p>
          <a:p>
            <a:pPr lvl="1"/>
            <a:r>
              <a:rPr lang="en-US" dirty="0"/>
              <a:t>This means that any function can be represented as a linear combination of these polynomials.</a:t>
            </a:r>
          </a:p>
          <a:p>
            <a:pPr lvl="1"/>
            <a:r>
              <a:rPr lang="en-US" dirty="0"/>
              <a:t>I am glossing over some major caveats here like the vector space that the functions exist in, the domain, smoothness, etc.</a:t>
            </a:r>
          </a:p>
          <a:p>
            <a:pPr lvl="1"/>
            <a:endParaRPr lang="en-US" dirty="0"/>
          </a:p>
        </p:txBody>
      </p:sp>
      <p:sp>
        <p:nvSpPr>
          <p:cNvPr id="4" name="Slide Number Placeholder 3">
            <a:extLst>
              <a:ext uri="{FF2B5EF4-FFF2-40B4-BE49-F238E27FC236}">
                <a16:creationId xmlns:a16="http://schemas.microsoft.com/office/drawing/2014/main" id="{50A61F57-F69C-5376-ECBC-4A6FF7F15715}"/>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84265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Polynomials useful facts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will need to make use of some of these facts. Namely,</a:t>
                </a:r>
              </a:p>
              <a:p>
                <a:pPr marL="457200" indent="-457200">
                  <a:buFont typeface="+mj-lt"/>
                  <a:buAutoNum type="arabicPeriod"/>
                </a:pPr>
                <a:r>
                  <a:rPr lang="en-US" dirty="0"/>
                  <a:t>The </a:t>
                </a:r>
                <a:r>
                  <a:rPr lang="en-US" dirty="0" err="1"/>
                  <a:t>Chebyshev</a:t>
                </a:r>
                <a:r>
                  <a:rPr lang="en-US" dirty="0"/>
                  <a:t> polynomials are polynomials.</a:t>
                </a:r>
              </a:p>
              <a:p>
                <a:pPr marL="457200" indent="-457200">
                  <a:buFont typeface="+mj-lt"/>
                  <a:buAutoNum type="arabicPeriod"/>
                </a:pPr>
                <a:r>
                  <a:rPr lang="en-US" dirty="0"/>
                  <a:t>The degree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oMath>
                </a14:m>
                <a:r>
                  <a:rPr lang="en-US" dirty="0"/>
                  <a:t> is </a:t>
                </a:r>
                <a14:m>
                  <m:oMath xmlns:m="http://schemas.openxmlformats.org/officeDocument/2006/math">
                    <m:r>
                      <a:rPr lang="en-US" b="0" i="1" smtClean="0">
                        <a:latin typeface="Cambria Math" panose="02040503050406030204" pitchFamily="18" charset="0"/>
                      </a:rPr>
                      <m:t>𝑛</m:t>
                    </m:r>
                  </m:oMath>
                </a14:m>
                <a:r>
                  <a:rPr lang="en-US" dirty="0"/>
                  <a:t> and the leading coefficient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a14:m>
                <a:r>
                  <a:rPr lang="en-US" dirty="0"/>
                  <a:t>.</a:t>
                </a:r>
              </a:p>
              <a:p>
                <a:pPr marL="457200" indent="-4572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endParaRPr lang="en-US" dirty="0"/>
              </a:p>
              <a:p>
                <a:pPr marL="457200" indent="-4572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𝑛</m:t>
                        </m:r>
                      </m:sup>
                    </m:sSup>
                  </m:oMath>
                </a14:m>
                <a:endParaRPr lang="en-US" dirty="0"/>
              </a:p>
              <a:p>
                <a:pPr marL="457200" indent="-457200">
                  <a:buFont typeface="+mj-lt"/>
                  <a:buAutoNum type="arabicPeriod"/>
                </a:pP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&lt;1</m:t>
                            </m:r>
                          </m:lim>
                        </m:limLow>
                      </m:fName>
                      <m:e>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e>
                        </m:d>
                        <m:r>
                          <a:rPr lang="en-US" i="1">
                            <a:latin typeface="Cambria Math" panose="02040503050406030204" pitchFamily="18" charset="0"/>
                          </a:rPr>
                          <m:t>=1</m:t>
                        </m:r>
                      </m:e>
                    </m:func>
                  </m:oMath>
                </a14:m>
                <a:endParaRPr lang="en-US" dirty="0"/>
              </a:p>
              <a:p>
                <a:pPr marL="457200" indent="-4572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has </a:t>
                </a:r>
                <a14:m>
                  <m:oMath xmlns:m="http://schemas.openxmlformats.org/officeDocument/2006/math">
                    <m:r>
                      <a:rPr lang="en-US" b="0" i="1" smtClean="0">
                        <a:latin typeface="Cambria Math" panose="02040503050406030204" pitchFamily="18" charset="0"/>
                      </a:rPr>
                      <m:t>𝑛</m:t>
                    </m:r>
                  </m:oMath>
                </a14:m>
                <a:r>
                  <a:rPr lang="en-US" dirty="0"/>
                  <a:t> simple roots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num>
                              <m:den>
                                <m:r>
                                  <a:rPr lang="en-US" b="0" i="1" smtClean="0">
                                    <a:latin typeface="Cambria Math" panose="02040503050406030204" pitchFamily="18" charset="0"/>
                                  </a:rPr>
                                  <m:t>𝑛</m:t>
                                </m:r>
                              </m:den>
                            </m:f>
                          </m:e>
                        </m:d>
                      </m:e>
                    </m:func>
                    <m:r>
                      <a:rPr lang="en-US" b="0" i="1" smtClean="0">
                        <a:latin typeface="Cambria Math" panose="02040503050406030204" pitchFamily="18" charset="0"/>
                      </a:rPr>
                      <m:t> </m:t>
                    </m:r>
                  </m:oMath>
                </a14:m>
                <a:r>
                  <a:rPr lang="en-US" dirty="0"/>
                  <a:t>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=0,1,…,</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27C0CDE-73D1-7AA7-795D-0131EA33F99F}"/>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86200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Chebyshev’s</a:t>
            </a:r>
            <a:r>
              <a:rPr lang="en-US" dirty="0"/>
              <a: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Consider the polynomial,</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den>
                      </m:f>
                    </m:oMath>
                  </m:oMathPara>
                </a14:m>
                <a:endParaRPr lang="en-US" dirty="0"/>
              </a:p>
              <a:p>
                <a:r>
                  <a:rPr lang="en-US" dirty="0"/>
                  <a:t>This is a monic polynomial which can be rewritten as,</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r>
                                <a:rPr lang="en-US" i="1">
                                  <a:latin typeface="Cambria Math" panose="02040503050406030204" pitchFamily="18" charset="0"/>
                                </a:rPr>
                                <m:t>−1</m:t>
                              </m:r>
                            </m:sup>
                          </m:sSup>
                        </m:den>
                      </m:f>
                      <m:r>
                        <a:rPr lang="en-US" b="0" i="0"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e>
                      </m:d>
                      <m:r>
                        <a:rPr lang="en-US" b="0" i="0"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n</m:t>
                              </m:r>
                            </m:sub>
                          </m:sSub>
                        </m:e>
                      </m:d>
                    </m:oMath>
                  </m:oMathPara>
                </a14:m>
                <a:endParaRPr lang="en-US" dirty="0"/>
              </a:p>
              <a:p>
                <a:pPr marL="0" indent="0">
                  <a:buNone/>
                </a:pPr>
                <a:r>
                  <a:rPr lang="en-US" dirty="0"/>
                  <a:t>where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are the zeros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oMath>
                </a14:m>
                <a:r>
                  <a:rPr lang="en-US" dirty="0"/>
                  <a:t>.</a:t>
                </a:r>
              </a:p>
              <a:p>
                <a:r>
                  <a:rPr lang="en-US" dirty="0"/>
                  <a:t>These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 minimize the value of </a:t>
                </a:r>
                <a14:m>
                  <m:oMath xmlns:m="http://schemas.openxmlformats.org/officeDocument/2006/math">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max</m:t>
                        </m:r>
                      </m:fName>
                      <m:e>
                        <m:d>
                          <m:dPr>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d>
                          </m:e>
                        </m:d>
                      </m:e>
                    </m:func>
                  </m:oMath>
                </a14:m>
                <a:r>
                  <a:rPr lang="en-US" dirty="0"/>
                  <a:t> which was our original goal.</a:t>
                </a:r>
              </a:p>
              <a:p>
                <a:r>
                  <a:rPr lang="en-US" dirty="0"/>
                  <a:t>This minimum value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den>
                    </m:f>
                  </m:oMath>
                </a14:m>
                <a:r>
                  <a:rPr lang="en-US" dirty="0"/>
                  <a:t>.</a:t>
                </a:r>
              </a:p>
              <a:p>
                <a:r>
                  <a:rPr lang="en-US" dirty="0"/>
                  <a:t>That is, the value of the maximum error is minimized if we choose the roots of the </a:t>
                </a:r>
                <a:r>
                  <a:rPr lang="en-US" dirty="0" err="1"/>
                  <a:t>Chebyshev</a:t>
                </a:r>
                <a:r>
                  <a:rPr lang="en-US" dirty="0"/>
                  <a:t> Polynomial as our interpolation points.</a:t>
                </a:r>
              </a:p>
              <a:p>
                <a:r>
                  <a:rPr lang="en-US" dirty="0"/>
                  <a:t>These are often called </a:t>
                </a:r>
                <a:r>
                  <a:rPr lang="en-US" dirty="0" err="1"/>
                  <a:t>Chebyshev</a:t>
                </a:r>
                <a:r>
                  <a:rPr lang="en-US" dirty="0"/>
                  <a:t>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81" t="-2180" b="-10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B78D778-E991-F670-9CB9-5F2769D2BE83}"/>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1583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Chebyshev’s</a:t>
            </a:r>
            <a:r>
              <a:rPr lang="en-US" dirty="0"/>
              <a: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proof of this theorem is done by contradiction.</a:t>
                </a:r>
              </a:p>
              <a:p>
                <a:r>
                  <a:rPr lang="en-US" dirty="0"/>
                  <a:t>Assume there is a monic polynomial,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with a smaller absolute maximum on the interval [-1,1].</a:t>
                </a:r>
              </a:p>
              <a:p>
                <a:r>
                  <a:rPr lang="en-US" dirty="0"/>
                  <a:t>The new polynomial,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2</m:t>
                        </m:r>
                      </m:e>
                      <m:sup>
                        <m:r>
                          <a:rPr lang="en-US" b="0" i="0" smtClean="0">
                            <a:latin typeface="Cambria Math" panose="02040503050406030204" pitchFamily="18" charset="0"/>
                          </a:rPr>
                          <m:t>−</m:t>
                        </m:r>
                        <m:r>
                          <m:rPr>
                            <m:sty m:val="p"/>
                          </m:rPr>
                          <a:rPr lang="en-US" b="0" i="0" smtClean="0">
                            <a:latin typeface="Cambria Math" panose="02040503050406030204" pitchFamily="18" charset="0"/>
                          </a:rPr>
                          <m:t>n</m:t>
                        </m:r>
                      </m:sup>
                    </m:sSup>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n</m:t>
                        </m:r>
                        <m:r>
                          <a:rPr lang="en-US" b="0" i="0" smtClean="0">
                            <a:latin typeface="Cambria Math" panose="02040503050406030204" pitchFamily="18" charset="0"/>
                          </a:rPr>
                          <m:t>+1</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r>
                  <a:rPr lang="en-US" dirty="0"/>
                  <a:t> has </a:t>
                </a:r>
                <a14:m>
                  <m:oMath xmlns:m="http://schemas.openxmlformats.org/officeDocument/2006/math">
                    <m:r>
                      <a:rPr lang="en-US" b="0" i="1" smtClean="0">
                        <a:latin typeface="Cambria Math" panose="02040503050406030204" pitchFamily="18" charset="0"/>
                      </a:rPr>
                      <m:t>𝑛</m:t>
                    </m:r>
                  </m:oMath>
                </a14:m>
                <a:r>
                  <a:rPr lang="en-US" dirty="0"/>
                  <a:t> zeros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dirty="0"/>
                  <a:t> alternates between -1 and 1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times.</a:t>
                </a:r>
              </a:p>
              <a:p>
                <a:r>
                  <a:rPr lang="en-US" dirty="0"/>
                  <a:t>However, since both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m:rPr>
                            <m:sty m:val="p"/>
                          </m:rPr>
                          <a:rPr lang="en-US">
                            <a:latin typeface="Cambria Math" panose="02040503050406030204" pitchFamily="18" charset="0"/>
                          </a:rPr>
                          <m:t>n</m:t>
                        </m:r>
                        <m:r>
                          <a:rPr lang="en-US">
                            <a:latin typeface="Cambria Math" panose="02040503050406030204" pitchFamily="18" charset="0"/>
                          </a:rPr>
                          <m:t>+1</m:t>
                        </m:r>
                      </m:sub>
                    </m:sSub>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m:t>
                    </m:r>
                  </m:oMath>
                </a14:m>
                <a:r>
                  <a:rPr lang="en-US" dirty="0"/>
                  <a:t> are both monic, their difference is a polynomial of degree at most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 polynomial of degree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with </a:t>
                </a:r>
                <a14:m>
                  <m:oMath xmlns:m="http://schemas.openxmlformats.org/officeDocument/2006/math">
                    <m:r>
                      <a:rPr lang="en-US" b="0" i="1" smtClean="0">
                        <a:latin typeface="Cambria Math" panose="02040503050406030204" pitchFamily="18" charset="0"/>
                      </a:rPr>
                      <m:t>𝑛</m:t>
                    </m:r>
                  </m:oMath>
                </a14:m>
                <a:r>
                  <a:rPr lang="en-US" dirty="0"/>
                  <a:t> zeros must be the zero polynomial identically.</a:t>
                </a:r>
              </a:p>
              <a:p>
                <a:r>
                  <a:rPr lang="en-US" dirty="0"/>
                  <a:t>Thus,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b="0" i="0" smtClean="0">
                            <a:latin typeface="Cambria Math" panose="02040503050406030204" pitchFamily="18" charset="0"/>
                          </a:rPr>
                          <m:t>−</m:t>
                        </m:r>
                        <m:r>
                          <m:rPr>
                            <m:sty m:val="p"/>
                          </m:rPr>
                          <a:rPr lang="en-US">
                            <a:latin typeface="Cambria Math" panose="02040503050406030204" pitchFamily="18" charset="0"/>
                          </a:rPr>
                          <m:t>n</m:t>
                        </m:r>
                      </m:sup>
                    </m:sSup>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m:rPr>
                            <m:sty m:val="p"/>
                          </m:rPr>
                          <a:rPr lang="en-US">
                            <a:latin typeface="Cambria Math" panose="02040503050406030204" pitchFamily="18" charset="0"/>
                          </a:rPr>
                          <m:t>n</m:t>
                        </m:r>
                        <m:r>
                          <a:rPr lang="en-US">
                            <a:latin typeface="Cambria Math" panose="02040503050406030204" pitchFamily="18" charset="0"/>
                          </a:rPr>
                          <m:t>+1</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b="0" i="0" smtClean="0">
                        <a:latin typeface="Cambria Math" panose="02040503050406030204" pitchFamily="18" charset="0"/>
                      </a:rPr>
                      <m:t>.</m:t>
                    </m:r>
                  </m:oMath>
                </a14:m>
                <a:endParaRPr lang="en-US" dirty="0"/>
              </a:p>
              <a:p>
                <a:r>
                  <a:rPr lang="en-US" dirty="0"/>
                  <a:t>This contradicts our assumption that </a:t>
                </a:r>
                <a14:m>
                  <m:oMath xmlns:m="http://schemas.openxmlformats.org/officeDocument/2006/math">
                    <m:d>
                      <m:dPr>
                        <m:begChr m:val="|"/>
                        <m:endChr m:val="|"/>
                        <m:ctrlPr>
                          <a:rPr lang="en-US" i="1" dirty="0">
                            <a:latin typeface="Cambria Math" panose="02040503050406030204" pitchFamily="18" charset="0"/>
                          </a:rPr>
                        </m:ctrlPr>
                      </m:dPr>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𝑥</m:t>
                            </m:r>
                          </m:e>
                        </m:d>
                      </m:e>
                    </m:d>
                    <m:r>
                      <a:rPr lang="en-US" b="0" i="0" smtClean="0">
                        <a:latin typeface="Cambria Math" panose="02040503050406030204" pitchFamily="18" charset="0"/>
                      </a:rPr>
                      <m:t>&lt;</m:t>
                    </m:r>
                    <m:sSup>
                      <m:sSupPr>
                        <m:ctrlPr>
                          <a:rPr lang="en-US" b="0" i="1" smtClean="0">
                            <a:latin typeface="Cambria Math" panose="02040503050406030204" pitchFamily="18" charset="0"/>
                          </a:rPr>
                        </m:ctrlPr>
                      </m:sSupPr>
                      <m:e>
                        <m:r>
                          <a:rPr lang="en-US" b="0" i="0" smtClean="0">
                            <a:latin typeface="Cambria Math" panose="02040503050406030204" pitchFamily="18" charset="0"/>
                          </a:rPr>
                          <m:t>2</m:t>
                        </m:r>
                      </m:e>
                      <m:sup>
                        <m:r>
                          <a:rPr lang="en-US" b="0" i="0" smtClean="0">
                            <a:latin typeface="Cambria Math" panose="02040503050406030204" pitchFamily="18" charset="0"/>
                          </a:rPr>
                          <m:t>−</m:t>
                        </m:r>
                        <m:r>
                          <m:rPr>
                            <m:sty m:val="p"/>
                          </m:rPr>
                          <a:rPr lang="en-US" b="0" i="0" smtClean="0">
                            <a:latin typeface="Cambria Math" panose="02040503050406030204" pitchFamily="18" charset="0"/>
                          </a:rPr>
                          <m:t>n</m:t>
                        </m:r>
                      </m:sup>
                    </m:sSup>
                  </m:oMath>
                </a14:m>
                <a:r>
                  <a:rPr lang="en-US" dirty="0"/>
                  <a:t>.</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7AD31FF-0DB6-9822-1F03-4E0D0970DCD0}"/>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3222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Interpolation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That is to say, if you want to minimize the error in your interpolating polynomial and you are able to, you should choose the zeros of the Chebyshev polynomials as your interpolation points.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num>
                                <m:den>
                                  <m:r>
                                    <a:rPr lang="en-US" i="1">
                                      <a:latin typeface="Cambria Math" panose="02040503050406030204" pitchFamily="18" charset="0"/>
                                    </a:rPr>
                                    <m:t>𝑛</m:t>
                                  </m:r>
                                </m:den>
                              </m:f>
                            </m:e>
                          </m:d>
                        </m:e>
                      </m:func>
                    </m:oMath>
                  </m:oMathPara>
                </a14:m>
                <a:endParaRPr lang="en-US" dirty="0"/>
              </a:p>
              <a:p>
                <a:r>
                  <a:rPr lang="en-US" dirty="0"/>
                  <a:t>If you do so your interpolation error becomes</a:t>
                </a:r>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den>
                    </m:f>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max</m:t>
                        </m:r>
                      </m:fName>
                      <m:e>
                        <m:d>
                          <m:dPr>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𝑓</m:t>
                                    </m:r>
                                  </m:e>
                                  <m:sup>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up>
                                </m:sSup>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𝜉</m:t>
                                    </m:r>
                                  </m:e>
                                </m:d>
                              </m:e>
                            </m:d>
                          </m:e>
                        </m:d>
                      </m:e>
                    </m:func>
                  </m:oMath>
                </a14:m>
                <a:r>
                  <a:rPr lang="en-US" dirty="0"/>
                  <a:t>.</a:t>
                </a:r>
              </a:p>
              <a:p>
                <a:r>
                  <a:rPr lang="en-US" dirty="0"/>
                  <a:t>This only applies for functions on the interval</a:t>
                </a:r>
              </a:p>
              <a:p>
                <a:pPr marL="0" indent="0">
                  <a:buNone/>
                </a:pP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oMath>
                </a14:m>
                <a:r>
                  <a:rPr lang="en-US" dirty="0"/>
                  <a:t>.</a:t>
                </a:r>
              </a:p>
              <a:p>
                <a:r>
                  <a:rPr lang="en-US" dirty="0"/>
                  <a:t>We can extend this, however.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r="-136" b="-58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124449" y="3833652"/>
            <a:ext cx="4780799" cy="2614417"/>
          </a:xfrm>
          <a:prstGeom prst="rect">
            <a:avLst/>
          </a:prstGeom>
        </p:spPr>
      </p:pic>
      <p:sp>
        <p:nvSpPr>
          <p:cNvPr id="5" name="Slide Number Placeholder 4">
            <a:extLst>
              <a:ext uri="{FF2B5EF4-FFF2-40B4-BE49-F238E27FC236}">
                <a16:creationId xmlns:a16="http://schemas.microsoft.com/office/drawing/2014/main" id="{A8BFDCE7-0E11-F4EA-1486-D47A3855AA96}"/>
              </a:ext>
            </a:extLst>
          </p:cNvPr>
          <p:cNvSpPr>
            <a:spLocks noGrp="1"/>
          </p:cNvSpPr>
          <p:nvPr>
            <p:ph type="sldNum" sz="quarter" idx="12"/>
          </p:nvPr>
        </p:nvSpPr>
        <p:spPr/>
        <p:txBody>
          <a:bodyPr/>
          <a:lstStyle/>
          <a:p>
            <a:fld id="{D57F1E4F-1CFF-5643-939E-02111984F565}" type="slidenum">
              <a:rPr lang="en-US" smtClean="0"/>
              <a:t>15</a:t>
            </a:fld>
            <a:endParaRPr lang="en-US" dirty="0"/>
          </a:p>
        </p:txBody>
      </p:sp>
      <p:sp>
        <p:nvSpPr>
          <p:cNvPr id="6" name="Rectangle 5"/>
          <p:cNvSpPr/>
          <p:nvPr/>
        </p:nvSpPr>
        <p:spPr>
          <a:xfrm>
            <a:off x="11403206" y="6448069"/>
            <a:ext cx="908050"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Levy</a:t>
            </a:r>
            <a:endParaRPr lang="en-US" dirty="0"/>
          </a:p>
        </p:txBody>
      </p:sp>
    </p:spTree>
    <p:extLst>
      <p:ext uri="{BB962C8B-B14F-4D97-AF65-F5344CB8AC3E}">
        <p14:creationId xmlns:p14="http://schemas.microsoft.com/office/powerpoint/2010/main" val="211688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2032-A1C3-6102-5BCD-DE4CD133DDE3}"/>
              </a:ext>
            </a:extLst>
          </p:cNvPr>
          <p:cNvSpPr>
            <a:spLocks noGrp="1"/>
          </p:cNvSpPr>
          <p:nvPr>
            <p:ph type="title"/>
          </p:nvPr>
        </p:nvSpPr>
        <p:spPr/>
        <p:txBody>
          <a:bodyPr/>
          <a:lstStyle/>
          <a:p>
            <a:r>
              <a:rPr lang="en-US" dirty="0"/>
              <a:t>Chebyshev Nodes</a:t>
            </a:r>
          </a:p>
        </p:txBody>
      </p:sp>
      <p:pic>
        <p:nvPicPr>
          <p:cNvPr id="5" name="Content Placeholder 4">
            <a:extLst>
              <a:ext uri="{FF2B5EF4-FFF2-40B4-BE49-F238E27FC236}">
                <a16:creationId xmlns:a16="http://schemas.microsoft.com/office/drawing/2014/main" id="{13F9353D-32C3-49D3-0A3A-310914B18D4D}"/>
              </a:ext>
            </a:extLst>
          </p:cNvPr>
          <p:cNvPicPr>
            <a:picLocks noGrp="1" noChangeAspect="1"/>
          </p:cNvPicPr>
          <p:nvPr>
            <p:ph idx="1"/>
          </p:nvPr>
        </p:nvPicPr>
        <p:blipFill>
          <a:blip r:embed="rId2"/>
          <a:stretch>
            <a:fillRect/>
          </a:stretch>
        </p:blipFill>
        <p:spPr>
          <a:xfrm>
            <a:off x="1103312" y="2278990"/>
            <a:ext cx="9815169" cy="3817010"/>
          </a:xfrm>
        </p:spPr>
      </p:pic>
      <p:sp>
        <p:nvSpPr>
          <p:cNvPr id="6" name="TextBox 5">
            <a:extLst>
              <a:ext uri="{FF2B5EF4-FFF2-40B4-BE49-F238E27FC236}">
                <a16:creationId xmlns:a16="http://schemas.microsoft.com/office/drawing/2014/main" id="{A2DED26C-8B9D-9D66-D788-1F1730C0ACF0}"/>
              </a:ext>
            </a:extLst>
          </p:cNvPr>
          <p:cNvSpPr txBox="1"/>
          <p:nvPr/>
        </p:nvSpPr>
        <p:spPr>
          <a:xfrm>
            <a:off x="9819503" y="6096000"/>
            <a:ext cx="817853" cy="369332"/>
          </a:xfrm>
          <a:prstGeom prst="rect">
            <a:avLst/>
          </a:prstGeom>
          <a:noFill/>
        </p:spPr>
        <p:txBody>
          <a:bodyPr wrap="none" rtlCol="0">
            <a:spAutoFit/>
          </a:bodyPr>
          <a:lstStyle/>
          <a:p>
            <a:r>
              <a:rPr lang="en-US" i="1" dirty="0"/>
              <a:t>Sauer</a:t>
            </a:r>
          </a:p>
        </p:txBody>
      </p:sp>
      <p:sp>
        <p:nvSpPr>
          <p:cNvPr id="7" name="Slide Number Placeholder 6">
            <a:extLst>
              <a:ext uri="{FF2B5EF4-FFF2-40B4-BE49-F238E27FC236}">
                <a16:creationId xmlns:a16="http://schemas.microsoft.com/office/drawing/2014/main" id="{C423AC20-D0D9-E7F0-5C19-93820C0CAC23}"/>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66101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t>
            </a:r>
            <a:r>
              <a:rPr lang="en-US" dirty="0" err="1"/>
              <a:t>Chebyshev</a:t>
            </a:r>
            <a:r>
              <a:rPr lang="en-US" dirty="0"/>
              <a:t> Interpolation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preceding discussion applied only to the interval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≤1</m:t>
                    </m:r>
                  </m:oMath>
                </a14:m>
                <a:r>
                  <a:rPr lang="en-US" dirty="0"/>
                  <a:t>.</a:t>
                </a:r>
              </a:p>
              <a:p>
                <a:r>
                  <a:rPr lang="en-US" dirty="0"/>
                  <a:t>We can extend this to an arbitrary interval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r>
                  <a:rPr lang="en-US" dirty="0"/>
                  <a:t> by scaling the points by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2</m:t>
                        </m:r>
                      </m:den>
                    </m:f>
                  </m:oMath>
                </a14:m>
                <a:r>
                  <a:rPr lang="en-US" dirty="0"/>
                  <a:t> and then translating them all by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𝑎</m:t>
                        </m:r>
                      </m:num>
                      <m:den>
                        <m:r>
                          <a:rPr lang="en-US" i="1">
                            <a:latin typeface="Cambria Math" panose="02040503050406030204" pitchFamily="18" charset="0"/>
                          </a:rPr>
                          <m:t>2</m:t>
                        </m:r>
                      </m:den>
                    </m:f>
                  </m:oMath>
                </a14:m>
                <a:r>
                  <a:rPr lang="en-US" dirty="0"/>
                  <a:t> to center them properly.</a:t>
                </a:r>
              </a:p>
              <a:p>
                <a:r>
                  <a:rPr lang="en-US" dirty="0"/>
                  <a:t>Thus, the Chebyshev Nodes become,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2</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𝜋</m:t>
                                  </m:r>
                                </m:num>
                                <m:den>
                                  <m:r>
                                    <a:rPr lang="en-US" b="0" i="1" smtClean="0">
                                      <a:latin typeface="Cambria Math" panose="02040503050406030204" pitchFamily="18" charset="0"/>
                                    </a:rPr>
                                    <m:t>2</m:t>
                                  </m:r>
                                  <m:r>
                                    <a:rPr lang="en-US" b="0" i="1" smtClean="0">
                                      <a:latin typeface="Cambria Math" panose="02040503050406030204" pitchFamily="18" charset="0"/>
                                    </a:rPr>
                                    <m:t>𝑛</m:t>
                                  </m:r>
                                </m:den>
                              </m:f>
                            </m:e>
                          </m:d>
                        </m:e>
                      </m:func>
                    </m:oMath>
                  </m:oMathPara>
                </a14:m>
                <a:endParaRPr lang="en-US" dirty="0"/>
              </a:p>
              <a:p>
                <a:r>
                  <a:rPr lang="en-US" dirty="0"/>
                  <a:t>And the monic polynomial is bounded by,</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d>
                      <m:r>
                        <a:rPr lang="en-US"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num>
                                    <m:den>
                                      <m:r>
                                        <a:rPr lang="en-US" b="0" i="1" smtClean="0">
                                          <a:latin typeface="Cambria Math" panose="02040503050406030204" pitchFamily="18" charset="0"/>
                                          <a:ea typeface="Cambria Math" panose="02040503050406030204" pitchFamily="18" charset="0"/>
                                        </a:rPr>
                                        <m:t>2</m:t>
                                      </m:r>
                                    </m:den>
                                  </m:f>
                                </m:e>
                              </m:d>
                            </m:e>
                            <m:sup>
                              <m:r>
                                <a:rPr lang="en-US" b="0" i="1" smtClean="0">
                                  <a:latin typeface="Cambria Math" panose="02040503050406030204" pitchFamily="18" charset="0"/>
                                  <a:ea typeface="Cambria Math" panose="02040503050406030204" pitchFamily="18" charset="0"/>
                                </a:rPr>
                                <m:t>𝑛</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r="-8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C6EDF7-3088-2154-9F29-F93EA9B1D6DB}"/>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40280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Interpolation Example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80844" y="1990474"/>
            <a:ext cx="7991475" cy="4200525"/>
          </a:xfrm>
          <a:prstGeom prst="rect">
            <a:avLst/>
          </a:prstGeom>
        </p:spPr>
      </p:pic>
      <p:sp>
        <p:nvSpPr>
          <p:cNvPr id="5" name="Slide Number Placeholder 4">
            <a:extLst>
              <a:ext uri="{FF2B5EF4-FFF2-40B4-BE49-F238E27FC236}">
                <a16:creationId xmlns:a16="http://schemas.microsoft.com/office/drawing/2014/main" id="{E6FB5AC2-7470-6919-DC4F-D8CED4B396AF}"/>
              </a:ext>
            </a:extLst>
          </p:cNvPr>
          <p:cNvSpPr>
            <a:spLocks noGrp="1"/>
          </p:cNvSpPr>
          <p:nvPr>
            <p:ph type="sldNum" sz="quarter" idx="12"/>
          </p:nvPr>
        </p:nvSpPr>
        <p:spPr/>
        <p:txBody>
          <a:bodyPr/>
          <a:lstStyle/>
          <a:p>
            <a:fld id="{D57F1E4F-1CFF-5643-939E-02111984F565}" type="slidenum">
              <a:rPr lang="en-US" smtClean="0"/>
              <a:t>18</a:t>
            </a:fld>
            <a:endParaRPr lang="en-US" dirty="0"/>
          </a:p>
        </p:txBody>
      </p:sp>
      <p:sp>
        <p:nvSpPr>
          <p:cNvPr id="6" name="TextBox 5">
            <a:extLst>
              <a:ext uri="{FF2B5EF4-FFF2-40B4-BE49-F238E27FC236}">
                <a16:creationId xmlns:a16="http://schemas.microsoft.com/office/drawing/2014/main" id="{A2DED26C-8B9D-9D66-D788-1F1730C0ACF0}"/>
              </a:ext>
            </a:extLst>
          </p:cNvPr>
          <p:cNvSpPr txBox="1"/>
          <p:nvPr/>
        </p:nvSpPr>
        <p:spPr>
          <a:xfrm>
            <a:off x="8829947" y="6190999"/>
            <a:ext cx="817853" cy="369332"/>
          </a:xfrm>
          <a:prstGeom prst="rect">
            <a:avLst/>
          </a:prstGeom>
          <a:noFill/>
        </p:spPr>
        <p:txBody>
          <a:bodyPr wrap="none" rtlCol="0">
            <a:spAutoFit/>
          </a:bodyPr>
          <a:lstStyle/>
          <a:p>
            <a:r>
              <a:rPr lang="en-US" i="1" dirty="0"/>
              <a:t>Sauer</a:t>
            </a:r>
          </a:p>
        </p:txBody>
      </p:sp>
    </p:spTree>
    <p:extLst>
      <p:ext uri="{BB962C8B-B14F-4D97-AF65-F5344CB8AC3E}">
        <p14:creationId xmlns:p14="http://schemas.microsoft.com/office/powerpoint/2010/main" val="286408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Spline Interpolation</a:t>
            </a:r>
          </a:p>
        </p:txBody>
      </p:sp>
      <p:sp>
        <p:nvSpPr>
          <p:cNvPr id="3" name="Content Placeholder 2"/>
          <p:cNvSpPr>
            <a:spLocks noGrp="1"/>
          </p:cNvSpPr>
          <p:nvPr>
            <p:ph idx="1"/>
          </p:nvPr>
        </p:nvSpPr>
        <p:spPr/>
        <p:txBody>
          <a:bodyPr/>
          <a:lstStyle/>
          <a:p>
            <a:r>
              <a:rPr lang="en-US" dirty="0"/>
              <a:t>Spline interpolation avoids the issues of the </a:t>
            </a:r>
            <a:r>
              <a:rPr lang="en-US" dirty="0" err="1"/>
              <a:t>Runge</a:t>
            </a:r>
            <a:r>
              <a:rPr lang="en-US" dirty="0"/>
              <a:t> Phenomenon by decreasing the degree of the interpolating polynomial.</a:t>
            </a:r>
          </a:p>
          <a:p>
            <a:r>
              <a:rPr lang="en-US" dirty="0"/>
              <a:t>This is done by “splicing” together several lower degree polynomials between the interpolating points.</a:t>
            </a:r>
          </a:p>
          <a:p>
            <a:r>
              <a:rPr lang="en-US" dirty="0"/>
              <a:t>The simplest spline interpolation is the linear spline.</a:t>
            </a:r>
          </a:p>
          <a:p>
            <a:r>
              <a:rPr lang="en-US" dirty="0"/>
              <a:t>A linear spline is a fancy term for connecting the dots.</a:t>
            </a:r>
          </a:p>
          <a:p>
            <a:r>
              <a:rPr lang="en-US" dirty="0"/>
              <a:t>You simply connect straight lines between the data points you wish to interpolate.</a:t>
            </a:r>
          </a:p>
          <a:p>
            <a:r>
              <a:rPr lang="en-US" dirty="0"/>
              <a:t>This has some pretty obvious pros and cons.</a:t>
            </a:r>
          </a:p>
        </p:txBody>
      </p:sp>
      <p:sp>
        <p:nvSpPr>
          <p:cNvPr id="4" name="Slide Number Placeholder 3">
            <a:extLst>
              <a:ext uri="{FF2B5EF4-FFF2-40B4-BE49-F238E27FC236}">
                <a16:creationId xmlns:a16="http://schemas.microsoft.com/office/drawing/2014/main" id="{D875E420-410C-58B6-ECDF-DA167EDFB5EE}"/>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0400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from last lecture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Last time, I went through several examples of calculating interpolating polynomials using the Lagrange method and then Newton’s Divided Difference method.</a:t>
                </a:r>
              </a:p>
              <a:p>
                <a:r>
                  <a:rPr lang="en-US" dirty="0"/>
                  <a:t>We also took a look at the Interpolation Error Formula,</a:t>
                </a:r>
              </a:p>
              <a:p>
                <a:pPr marL="0" indent="0" algn="ctr">
                  <a:buNone/>
                </a:pP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num>
                      <m:den>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den>
                    </m:f>
                    <m:sSup>
                      <m:sSupPr>
                        <m:ctrlPr>
                          <a:rPr lang="en-US" i="1">
                            <a:latin typeface="Cambria Math" panose="02040503050406030204" pitchFamily="18" charset="0"/>
                          </a:rPr>
                        </m:ctrlPr>
                      </m:sSupPr>
                      <m:e>
                        <m:r>
                          <a:rPr lang="en-US" i="1">
                            <a:latin typeface="Cambria Math" panose="02040503050406030204" pitchFamily="18" charset="0"/>
                          </a:rPr>
                          <m:t>𝑓</m:t>
                        </m:r>
                      </m:e>
                      <m:sup>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up>
                    </m:sSup>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𝜉</m:t>
                        </m:r>
                      </m:e>
                    </m:d>
                  </m:oMath>
                </a14:m>
                <a:r>
                  <a:rPr lang="en-US" dirty="0">
                    <a:ea typeface="Cambria Math" panose="02040503050406030204" pitchFamily="18" charset="0"/>
                  </a:rPr>
                  <a:t>.</a:t>
                </a:r>
              </a:p>
              <a:p>
                <a:r>
                  <a:rPr lang="en-US" dirty="0">
                    <a:ea typeface="Cambria Math" panose="02040503050406030204" pitchFamily="18" charset="0"/>
                  </a:rPr>
                  <a:t>Using this we are able to put a bound on the error when using an interpolating polynomial.</a:t>
                </a:r>
              </a:p>
              <a:p>
                <a:r>
                  <a:rPr lang="en-US" dirty="0">
                    <a:ea typeface="Cambria Math" panose="02040503050406030204" pitchFamily="18" charset="0"/>
                  </a:rPr>
                  <a:t>We then looked at some issues that can arise when using interpolating polynomials.</a:t>
                </a:r>
              </a:p>
              <a:p>
                <a:r>
                  <a:rPr lang="en-US" dirty="0"/>
                  <a:t>The main issue we ran into was the “</a:t>
                </a:r>
                <a:r>
                  <a:rPr lang="en-US" dirty="0" err="1"/>
                  <a:t>Runge</a:t>
                </a:r>
                <a:r>
                  <a:rPr lang="en-US" dirty="0"/>
                  <a:t> Phenomenon”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D174D09-3BA1-4984-B656-A06F65A62C95}"/>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53180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Cubic Spline</a:t>
            </a:r>
          </a:p>
        </p:txBody>
      </p:sp>
      <p:sp>
        <p:nvSpPr>
          <p:cNvPr id="3" name="Content Placeholder 2"/>
          <p:cNvSpPr>
            <a:spLocks noGrp="1"/>
          </p:cNvSpPr>
          <p:nvPr>
            <p:ph idx="1"/>
          </p:nvPr>
        </p:nvSpPr>
        <p:spPr/>
        <p:txBody>
          <a:bodyPr/>
          <a:lstStyle/>
          <a:p>
            <a:r>
              <a:rPr lang="en-US" dirty="0"/>
              <a:t>The major con we often wish to avoid is the lack of smoothness in a linear spline.</a:t>
            </a:r>
          </a:p>
          <a:p>
            <a:r>
              <a:rPr lang="en-US" dirty="0"/>
              <a:t>The most common way of addressing this issue is to use a cubic spline.</a:t>
            </a:r>
          </a:p>
          <a:p>
            <a:r>
              <a:rPr lang="en-US" dirty="0"/>
              <a:t>A cubic spline is a collection of cubic interpolating polynomials that are forced to be smooth when spliced together.</a:t>
            </a:r>
          </a:p>
          <a:p>
            <a:r>
              <a:rPr lang="en-US" dirty="0"/>
              <a:t>This is done by dictating that the first and second derivatives of adjoining spline components agree.</a:t>
            </a:r>
          </a:p>
        </p:txBody>
      </p:sp>
      <p:sp>
        <p:nvSpPr>
          <p:cNvPr id="4" name="Slide Number Placeholder 3">
            <a:extLst>
              <a:ext uri="{FF2B5EF4-FFF2-40B4-BE49-F238E27FC236}">
                <a16:creationId xmlns:a16="http://schemas.microsoft.com/office/drawing/2014/main" id="{87A5C6D3-F81B-7901-A200-A235503D0886}"/>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151756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Cubic Spline Properties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A cubic spline interpolating the data points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t> is a collection of cubic polynomials,</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1</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e>
                        <m:sup>
                          <m:r>
                            <a:rPr lang="en-US" b="0" i="1" smtClean="0">
                              <a:latin typeface="Cambria Math" panose="02040503050406030204" pitchFamily="18" charset="0"/>
                            </a:rPr>
                            <m:t>3</m:t>
                          </m:r>
                        </m:sup>
                      </m:sSup>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sup>
                          <m:r>
                            <a:rPr lang="en-US" i="1">
                              <a:latin typeface="Cambria Math" panose="02040503050406030204" pitchFamily="18" charset="0"/>
                            </a:rPr>
                            <m:t>3</m:t>
                          </m:r>
                        </m:sup>
                      </m:sSup>
                    </m:oMath>
                  </m:oMathPara>
                </a14:m>
                <a:endParaRPr lang="en-US" dirty="0"/>
              </a:p>
              <a:p>
                <a:pPr marL="457200" lvl="1" indent="0">
                  <a:buNone/>
                </a:pPr>
                <a:r>
                  <a:rPr lang="en-US" dirty="0"/>
                  <a:t>…</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𝑛</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𝑛</m:t>
                          </m:r>
                          <m:r>
                            <a:rPr lang="en-US" i="1">
                              <a:latin typeface="Cambria Math" panose="02040503050406030204" pitchFamily="18" charset="0"/>
                            </a:rPr>
                            <m:t>−1</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𝑛</m:t>
                          </m:r>
                          <m:r>
                            <a:rPr lang="en-US" i="1">
                              <a:latin typeface="Cambria Math" panose="02040503050406030204" pitchFamily="18" charset="0"/>
                            </a:rPr>
                            <m:t>−1</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e>
                        <m:sup>
                          <m:r>
                            <a:rPr lang="en-US" i="1">
                              <a:latin typeface="Cambria Math" panose="02040503050406030204" pitchFamily="18" charset="0"/>
                            </a:rPr>
                            <m:t>3</m:t>
                          </m:r>
                        </m:sup>
                      </m:sSup>
                    </m:oMath>
                  </m:oMathPara>
                </a14:m>
                <a:endParaRPr lang="en-US" dirty="0"/>
              </a:p>
              <a:p>
                <a:r>
                  <a:rPr lang="en-US" dirty="0"/>
                  <a:t>Neighboring components are also made to agree in their zeroth, first, and second derivatives.</a:t>
                </a:r>
              </a:p>
              <a:p>
                <a:r>
                  <a:rPr lang="en-US" dirty="0"/>
                  <a:t>They also must actually interpolate the points</a:t>
                </a:r>
              </a:p>
              <a:p>
                <a:pPr marL="457200" indent="-4572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oMath>
                </a14:m>
                <a:r>
                  <a:rPr lang="en-US" dirty="0"/>
                  <a:t>	(interpolation and continuity)</a:t>
                </a:r>
              </a:p>
              <a:p>
                <a:pPr marL="457200" indent="-457200">
                  <a:buFont typeface="+mj-lt"/>
                  <a:buAutoNum type="arabicPeriod"/>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oMath>
                </a14:m>
                <a:r>
                  <a:rPr lang="en-US" b="0" dirty="0"/>
                  <a:t>		(slope agreement)</a:t>
                </a:r>
              </a:p>
              <a:p>
                <a:pPr marL="457200" indent="-457200">
                  <a:buFont typeface="+mj-lt"/>
                  <a:buAutoNum type="arabicPeriod"/>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b="0" i="1" smtClean="0">
                            <a:latin typeface="Cambria Math" panose="02040503050406030204" pitchFamily="18" charset="0"/>
                          </a:rPr>
                          <m:t>′</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m:t>
                        </m:r>
                      </m:sub>
                      <m:sup>
                        <m:r>
                          <a:rPr lang="en-US" b="0" i="1" smtClean="0">
                            <a:latin typeface="Cambria Math" panose="02040503050406030204" pitchFamily="18" charset="0"/>
                          </a:rPr>
                          <m:t>′</m:t>
                        </m:r>
                        <m:r>
                          <a:rPr lang="en-US" i="1">
                            <a:latin typeface="Cambria Math" panose="02040503050406030204" pitchFamily="18" charset="0"/>
                          </a:rPr>
                          <m:t>′</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oMath>
                </a14:m>
                <a:r>
                  <a:rPr lang="en-US" dirty="0"/>
                  <a:t>		(curvature agreement)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b="-5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9309A44-94C8-73B7-6EA2-336827D3ED7C}"/>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091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Cubic Spline Coefficients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many unknown coefficients do we have?</a:t>
                </a:r>
              </a:p>
              <a:p>
                <a:r>
                  <a:rPr lang="en-US" dirty="0"/>
                  <a:t>Well, each cubic polynomial has 4 coefficients.</a:t>
                </a:r>
              </a:p>
              <a:p>
                <a:r>
                  <a:rPr lang="en-US" dirty="0"/>
                  <a:t>There are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polynomials.</a:t>
                </a:r>
              </a:p>
              <a:p>
                <a:r>
                  <a:rPr lang="en-US" dirty="0"/>
                  <a:t>We therefore have </a:t>
                </a:r>
                <a14:m>
                  <m:oMath xmlns:m="http://schemas.openxmlformats.org/officeDocument/2006/math">
                    <m:r>
                      <a:rPr lang="en-US" i="1">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coefficients.</a:t>
                </a:r>
              </a:p>
              <a:p>
                <a:r>
                  <a:rPr lang="en-US" dirty="0"/>
                  <a:t>How many equations do we have?</a:t>
                </a:r>
              </a:p>
              <a:p>
                <a:r>
                  <a:rPr lang="en-US" dirty="0"/>
                  <a:t>There are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from the interpolation and continuity requirements.</a:t>
                </a:r>
              </a:p>
              <a:p>
                <a:r>
                  <a:rPr lang="en-US" dirty="0"/>
                  <a:t>There are then </a:t>
                </a:r>
                <a14:m>
                  <m:oMath xmlns:m="http://schemas.openxmlformats.org/officeDocument/2006/math">
                    <m:r>
                      <a:rPr lang="en-US" i="1" dirty="0"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oMath>
                </a14:m>
                <a:r>
                  <a:rPr lang="en-US" dirty="0"/>
                  <a:t> from the first and second derivative requirements.</a:t>
                </a:r>
              </a:p>
              <a:p>
                <a:r>
                  <a:rPr lang="en-US" dirty="0"/>
                  <a:t>We have 2 degrees of freedom left over!</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7315D5E-F6E1-86A0-83AA-3DEF1A8E01C0}"/>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1937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Cubic Spline Interpolation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can address this deficiency by adding some conditions to the spline.</a:t>
                </a:r>
              </a:p>
              <a:p>
                <a:r>
                  <a:rPr lang="en-US" dirty="0"/>
                  <a:t>This is typically done by adding “end conditions”.</a:t>
                </a:r>
              </a:p>
              <a:p>
                <a:r>
                  <a:rPr lang="en-US" dirty="0"/>
                  <a:t>The most common end condition is to make the second derivative at the end points equal to 0.</a:t>
                </a:r>
              </a:p>
              <a:p>
                <a:r>
                  <a:rPr lang="en-US" dirty="0"/>
                  <a:t>That is,</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=0</m:t>
                    </m:r>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a:latin typeface="Cambria Math" panose="02040503050406030204" pitchFamily="18" charset="0"/>
                          </a:rPr>
                          <m:t>′′</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e>
                    </m:d>
                    <m:r>
                      <a:rPr lang="en-US" i="1">
                        <a:latin typeface="Cambria Math" panose="02040503050406030204" pitchFamily="18" charset="0"/>
                      </a:rPr>
                      <m:t>=0</m:t>
                    </m:r>
                  </m:oMath>
                </a14:m>
                <a:r>
                  <a:rPr lang="en-US" dirty="0"/>
                  <a:t>.</a:t>
                </a:r>
              </a:p>
              <a:p>
                <a:r>
                  <a:rPr lang="en-US" dirty="0"/>
                  <a:t>I have seen several explanations as to why this is the “natural” cubic spline. </a:t>
                </a:r>
              </a:p>
              <a:p>
                <a:r>
                  <a:rPr lang="en-US" dirty="0"/>
                  <a:t>I’m pretty sure it’s because this is what happens when you have actual real-world splines.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r="-6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948D7A-815B-2F38-DE5F-8FE7A85D8CBA}"/>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235803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Splines </a:t>
            </a:r>
          </a:p>
        </p:txBody>
      </p:sp>
      <p:sp>
        <p:nvSpPr>
          <p:cNvPr id="3" name="Content Placeholder 2"/>
          <p:cNvSpPr>
            <a:spLocks noGrp="1"/>
          </p:cNvSpPr>
          <p:nvPr>
            <p:ph idx="1"/>
          </p:nvPr>
        </p:nvSpPr>
        <p:spPr/>
        <p:txBody>
          <a:bodyPr/>
          <a:lstStyle/>
          <a:p>
            <a:endParaRPr lang="en-US"/>
          </a:p>
        </p:txBody>
      </p:sp>
      <p:pic>
        <p:nvPicPr>
          <p:cNvPr id="1028" name="Picture 4" descr="https://www.lancaster.ac.uk/stor-i-student-sites/tamas-papp/wp-content/uploads/sites/13/2020/02/Spline-960x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72" y="1471823"/>
            <a:ext cx="45720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originals/bf/d6/68/bfd668bc6d9bcf0032e14a5b8f6470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833" y="1948874"/>
            <a:ext cx="6482292" cy="430412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BD3C0C8-55C1-8142-43E1-0C721C991687}"/>
              </a:ext>
            </a:extLst>
          </p:cNvPr>
          <p:cNvSpPr>
            <a:spLocks noGrp="1"/>
          </p:cNvSpPr>
          <p:nvPr>
            <p:ph type="sldNum" sz="quarter" idx="12"/>
          </p:nvPr>
        </p:nvSpPr>
        <p:spPr/>
        <p:txBody>
          <a:bodyPr/>
          <a:lstStyle/>
          <a:p>
            <a:fld id="{D57F1E4F-1CFF-5643-939E-02111984F565}" type="slidenum">
              <a:rPr lang="en-US" smtClean="0"/>
              <a:t>24</a:t>
            </a:fld>
            <a:endParaRPr lang="en-US" dirty="0"/>
          </a:p>
        </p:txBody>
      </p:sp>
      <p:sp>
        <p:nvSpPr>
          <p:cNvPr id="5" name="Rectangle 4"/>
          <p:cNvSpPr/>
          <p:nvPr/>
        </p:nvSpPr>
        <p:spPr>
          <a:xfrm>
            <a:off x="847453" y="6359060"/>
            <a:ext cx="4430038" cy="523220"/>
          </a:xfrm>
          <a:prstGeom prst="rect">
            <a:avLst/>
          </a:prstGeom>
        </p:spPr>
        <p:txBody>
          <a:bodyPr wrap="square">
            <a:spAutoFit/>
          </a:bodyPr>
          <a:lstStyle/>
          <a:p>
            <a:r>
              <a:rPr lang="en-US" sz="1400" smtClean="0"/>
              <a:t>https://en.wikipedia.org/wiki/Flat_spline#/media/File:Spline_(PSF).png</a:t>
            </a:r>
            <a:endParaRPr lang="en-US" sz="1400" dirty="0"/>
          </a:p>
        </p:txBody>
      </p:sp>
      <p:sp>
        <p:nvSpPr>
          <p:cNvPr id="6" name="Rectangle 5"/>
          <p:cNvSpPr/>
          <p:nvPr/>
        </p:nvSpPr>
        <p:spPr>
          <a:xfrm>
            <a:off x="5675312" y="6211669"/>
            <a:ext cx="6096000" cy="523220"/>
          </a:xfrm>
          <a:prstGeom prst="rect">
            <a:avLst/>
          </a:prstGeom>
        </p:spPr>
        <p:txBody>
          <a:bodyPr>
            <a:spAutoFit/>
          </a:bodyPr>
          <a:lstStyle/>
          <a:p>
            <a:r>
              <a:rPr lang="en-US" sz="1400" dirty="0"/>
              <a:t>https://www.core77.com/posts/55368/When-Splines-Were-Physical-Objects</a:t>
            </a:r>
          </a:p>
        </p:txBody>
      </p:sp>
    </p:spTree>
    <p:extLst>
      <p:ext uri="{BB962C8B-B14F-4D97-AF65-F5344CB8AC3E}">
        <p14:creationId xmlns:p14="http://schemas.microsoft.com/office/powerpoint/2010/main" val="110304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Cubic Spline system of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actually solve the system of equations, we need to introduce some notation.</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r>
                  <a:rPr lang="en-US" dirty="0"/>
                  <a:t>The second derivative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oMath>
                </a14:m>
                <a:r>
                  <a:rPr lang="en-US" dirty="0"/>
                  <a:t> is linear and connects the points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e>
                    </m:d>
                  </m:oMath>
                </a14:m>
                <a:r>
                  <a:rPr lang="en-US" dirty="0"/>
                  <a:t> and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r>
                      <a:rPr lang="en-US" b="0" i="0" smtClean="0">
                        <a:latin typeface="Cambria Math" panose="02040503050406030204" pitchFamily="18" charset="0"/>
                      </a:rPr>
                      <m:t>.</m:t>
                    </m:r>
                  </m:oMath>
                </a14:m>
                <a:r>
                  <a:rPr lang="en-US" dirty="0"/>
                  <a:t> </a:t>
                </a:r>
              </a:p>
              <a:p>
                <a:r>
                  <a:rPr lang="en-US" dirty="0"/>
                  <a:t>Thus, we can write,</a:t>
                </a:r>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b="0" i="1" smtClean="0">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den>
                      </m:f>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oMath>
                  </m:oMathPara>
                </a14:m>
                <a:endParaRPr lang="en-US" dirty="0"/>
              </a:p>
              <a:p>
                <a:r>
                  <a:rPr lang="en-US" dirty="0"/>
                  <a:t>Integrate once to get,</a:t>
                </a:r>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m:t>
                          </m:r>
                        </m:e>
                      </m:ac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0B194D5-5BDB-9F83-74CA-FC383A7AC219}"/>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3995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Cubic Spline system of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3312" y="2052918"/>
                <a:ext cx="10221701" cy="4195481"/>
              </a:xfrm>
            </p:spPr>
            <p:txBody>
              <a:bodyPr/>
              <a:lstStyle/>
              <a:p>
                <a:r>
                  <a:rPr lang="en-US" dirty="0"/>
                  <a:t>Integrate again to get,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6</m:t>
                              </m:r>
                              <m:r>
                                <a:rPr lang="en-US" i="1">
                                  <a:latin typeface="Cambria Math" panose="02040503050406030204" pitchFamily="18" charset="0"/>
                                </a:rPr>
                                <m:t>h</m:t>
                              </m:r>
                            </m:e>
                            <m:sub>
                              <m:r>
                                <a:rPr lang="en-US" i="1">
                                  <a:latin typeface="Cambria Math" panose="02040503050406030204" pitchFamily="18" charset="0"/>
                                </a:rPr>
                                <m:t>𝑖</m:t>
                              </m:r>
                            </m:sub>
                          </m:sSub>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sup>
                          <m:r>
                            <a:rPr lang="en-US" b="0" i="1" smtClean="0">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num>
                            <m:den>
                              <m:r>
                                <a:rPr lang="en-US" i="1">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den>
                          </m:f>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d>
                        </m:e>
                        <m:sup>
                          <m:r>
                            <a:rPr lang="en-US" b="0" i="1" smtClean="0">
                              <a:latin typeface="Cambria Math" panose="02040503050406030204" pitchFamily="18" charset="0"/>
                            </a:rPr>
                            <m:t>3</m:t>
                          </m:r>
                        </m:sup>
                      </m:sSup>
                      <m:r>
                        <a:rPr lang="en-US" i="1">
                          <a:latin typeface="Cambria Math" panose="02040503050406030204" pitchFamily="18" charset="0"/>
                        </a:rPr>
                        <m:t>+</m:t>
                      </m:r>
                      <m:r>
                        <a:rPr lang="en-US" b="0" i="1" smtClean="0">
                          <a:latin typeface="Cambria Math" panose="02040503050406030204" pitchFamily="18" charset="0"/>
                        </a:rPr>
                        <m:t>𝐶𝑥</m:t>
                      </m:r>
                      <m:r>
                        <a:rPr lang="en-US" b="0" i="1" smtClean="0">
                          <a:latin typeface="Cambria Math" panose="02040503050406030204" pitchFamily="18" charset="0"/>
                        </a:rPr>
                        <m:t>+</m:t>
                      </m:r>
                      <m:r>
                        <a:rPr lang="en-US" b="0" i="1" smtClean="0">
                          <a:latin typeface="Cambria Math" panose="02040503050406030204" pitchFamily="18" charset="0"/>
                        </a:rPr>
                        <m:t>𝐷</m:t>
                      </m:r>
                    </m:oMath>
                  </m:oMathPara>
                </a14:m>
                <a:endParaRPr lang="en-US" dirty="0"/>
              </a:p>
              <a:p>
                <a:r>
                  <a:rPr lang="en-US" dirty="0"/>
                  <a:t>The interpolation and continuity condition gives us,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6</m:t>
                              </m:r>
                              <m:r>
                                <a:rPr lang="en-US" i="1">
                                  <a:latin typeface="Cambria Math" panose="02040503050406030204" pitchFamily="18" charset="0"/>
                                </a:rPr>
                                <m:t>h</m:t>
                              </m:r>
                            </m:e>
                            <m:sub>
                              <m:r>
                                <a:rPr lang="en-US" i="1">
                                  <a:latin typeface="Cambria Math" panose="02040503050406030204" pitchFamily="18" charset="0"/>
                                </a:rPr>
                                <m:t>𝑖</m:t>
                              </m:r>
                            </m:sub>
                          </m:sSub>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num>
                            <m:den>
                              <m:r>
                                <a:rPr lang="en-US" i="1">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den>
                          </m:f>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d>
                        </m:e>
                        <m:sup>
                          <m:r>
                            <a:rPr lang="en-US" i="1">
                              <a:latin typeface="Cambria Math" panose="02040503050406030204" pitchFamily="18" charset="0"/>
                            </a:rPr>
                            <m:t>3</m:t>
                          </m:r>
                        </m:sup>
                      </m:sSup>
                      <m:r>
                        <a:rPr lang="en-US" i="1">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r>
                                    <a:rPr lang="en-US" b="0" i="1" smtClean="0">
                                      <a:latin typeface="Cambria Math" panose="02040503050406030204" pitchFamily="18" charset="0"/>
                                    </a:rPr>
                                    <m:t>+1</m:t>
                                  </m:r>
                                </m:sub>
                              </m:sSub>
                            </m:num>
                            <m:den>
                              <m:r>
                                <a:rPr lang="en-US" b="0" i="1" smtClean="0">
                                  <a:latin typeface="Cambria Math" panose="02040503050406030204" pitchFamily="18" charset="0"/>
                                </a:rPr>
                                <m:t>6</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num>
                            <m:den>
                              <m:r>
                                <a:rPr lang="en-US" i="1">
                                  <a:latin typeface="Cambria Math" panose="02040503050406030204" pitchFamily="18" charset="0"/>
                                </a:rPr>
                                <m:t>6</m:t>
                              </m:r>
                            </m:den>
                          </m:f>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𝑥</m:t>
                      </m:r>
                      <m:r>
                        <a:rPr lang="en-US" i="1">
                          <a:latin typeface="Cambria Math" panose="02040503050406030204" pitchFamily="18" charset="0"/>
                        </a:rPr>
                        <m:t>)</m:t>
                      </m:r>
                    </m:oMath>
                  </m:oMathPara>
                </a14:m>
                <a:endParaRPr lang="en-US" dirty="0"/>
              </a:p>
              <a:p>
                <a:r>
                  <a:rPr lang="en-US" dirty="0"/>
                  <a:t>Imposing the first and second derivative conditions yields a system of equations that is pretty ugly.</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3312" y="2052918"/>
                <a:ext cx="10221701" cy="4195481"/>
              </a:xfrm>
              <a:blipFill>
                <a:blip r:embed="rId2"/>
                <a:stretch>
                  <a:fillRect l="-298" t="-872"/>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589300" y="4837708"/>
            <a:ext cx="8657961" cy="1946209"/>
          </a:xfrm>
          <a:prstGeom prst="rect">
            <a:avLst/>
          </a:prstGeom>
        </p:spPr>
      </p:pic>
      <p:sp>
        <p:nvSpPr>
          <p:cNvPr id="5" name="Slide Number Placeholder 4">
            <a:extLst>
              <a:ext uri="{FF2B5EF4-FFF2-40B4-BE49-F238E27FC236}">
                <a16:creationId xmlns:a16="http://schemas.microsoft.com/office/drawing/2014/main" id="{A6255143-EF60-04AE-6437-226A05501233}"/>
              </a:ext>
            </a:extLst>
          </p:cNvPr>
          <p:cNvSpPr>
            <a:spLocks noGrp="1"/>
          </p:cNvSpPr>
          <p:nvPr>
            <p:ph type="sldNum" sz="quarter" idx="12"/>
          </p:nvPr>
        </p:nvSpPr>
        <p:spPr/>
        <p:txBody>
          <a:bodyPr/>
          <a:lstStyle/>
          <a:p>
            <a:fld id="{D57F1E4F-1CFF-5643-939E-02111984F565}" type="slidenum">
              <a:rPr lang="en-US" smtClean="0"/>
              <a:t>26</a:t>
            </a:fld>
            <a:endParaRPr lang="en-US" dirty="0"/>
          </a:p>
        </p:txBody>
      </p:sp>
      <p:sp>
        <p:nvSpPr>
          <p:cNvPr id="6" name="Rectangle 5"/>
          <p:cNvSpPr/>
          <p:nvPr/>
        </p:nvSpPr>
        <p:spPr>
          <a:xfrm>
            <a:off x="10352540" y="6448069"/>
            <a:ext cx="908050"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Levy</a:t>
            </a:r>
            <a:endParaRPr lang="en-US" dirty="0"/>
          </a:p>
        </p:txBody>
      </p:sp>
    </p:spTree>
    <p:extLst>
      <p:ext uri="{BB962C8B-B14F-4D97-AF65-F5344CB8AC3E}">
        <p14:creationId xmlns:p14="http://schemas.microsoft.com/office/powerpoint/2010/main" val="2048063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Cubic Spline system of equations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coefficient matrix is symmetric, tridiagonal, and diagonally dominant so finding the inverse is straightforward.</a:t>
                </a:r>
              </a:p>
              <a:p>
                <a:r>
                  <a:rPr lang="en-US" dirty="0"/>
                  <a:t>If the interpolating points are equally spaced, i.e.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h</m:t>
                    </m:r>
                  </m:oMath>
                </a14:m>
                <a:r>
                  <a:rPr lang="en-US" dirty="0"/>
                  <a:t>, then the system is further simplified to,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287674" y="3556212"/>
            <a:ext cx="9115425" cy="2495550"/>
          </a:xfrm>
          <a:prstGeom prst="rect">
            <a:avLst/>
          </a:prstGeom>
        </p:spPr>
      </p:pic>
      <p:sp>
        <p:nvSpPr>
          <p:cNvPr id="5" name="Slide Number Placeholder 4">
            <a:extLst>
              <a:ext uri="{FF2B5EF4-FFF2-40B4-BE49-F238E27FC236}">
                <a16:creationId xmlns:a16="http://schemas.microsoft.com/office/drawing/2014/main" id="{515D0154-E3AC-61F0-ABFB-287DC4C0CB21}"/>
              </a:ext>
            </a:extLst>
          </p:cNvPr>
          <p:cNvSpPr>
            <a:spLocks noGrp="1"/>
          </p:cNvSpPr>
          <p:nvPr>
            <p:ph type="sldNum" sz="quarter" idx="12"/>
          </p:nvPr>
        </p:nvSpPr>
        <p:spPr/>
        <p:txBody>
          <a:bodyPr/>
          <a:lstStyle/>
          <a:p>
            <a:fld id="{D57F1E4F-1CFF-5643-939E-02111984F565}" type="slidenum">
              <a:rPr lang="en-US" smtClean="0"/>
              <a:t>27</a:t>
            </a:fld>
            <a:endParaRPr lang="en-US" dirty="0"/>
          </a:p>
        </p:txBody>
      </p:sp>
      <p:sp>
        <p:nvSpPr>
          <p:cNvPr id="6" name="Rectangle 5"/>
          <p:cNvSpPr/>
          <p:nvPr/>
        </p:nvSpPr>
        <p:spPr>
          <a:xfrm>
            <a:off x="9898515" y="6051762"/>
            <a:ext cx="908050"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Levy</a:t>
            </a:r>
            <a:endParaRPr lang="en-US" dirty="0"/>
          </a:p>
        </p:txBody>
      </p:sp>
    </p:spTree>
    <p:extLst>
      <p:ext uri="{BB962C8B-B14F-4D97-AF65-F5344CB8AC3E}">
        <p14:creationId xmlns:p14="http://schemas.microsoft.com/office/powerpoint/2010/main" val="2070549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9394-EC5F-03AD-C920-C6C05FEC25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E0F04D-EEC4-4CBD-D89A-739C6953404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09F6595-5BB4-27B2-133D-4319ECC2B099}"/>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0848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from last lecture </a:t>
            </a:r>
            <a:r>
              <a:rPr lang="en-US" dirty="0" err="1"/>
              <a:t>cont</a:t>
            </a:r>
            <a:endParaRPr lang="en-US" dirty="0"/>
          </a:p>
        </p:txBody>
      </p:sp>
      <p:sp>
        <p:nvSpPr>
          <p:cNvPr id="3" name="Content Placeholder 2"/>
          <p:cNvSpPr>
            <a:spLocks noGrp="1"/>
          </p:cNvSpPr>
          <p:nvPr>
            <p:ph idx="1"/>
          </p:nvPr>
        </p:nvSpPr>
        <p:spPr/>
        <p:txBody>
          <a:bodyPr/>
          <a:lstStyle/>
          <a:p>
            <a:r>
              <a:rPr lang="en-US" dirty="0"/>
              <a:t>The </a:t>
            </a:r>
            <a:r>
              <a:rPr lang="en-US" dirty="0" err="1"/>
              <a:t>Runge</a:t>
            </a:r>
            <a:r>
              <a:rPr lang="en-US" dirty="0"/>
              <a:t> Phenomenon describes the tendency of polynomials to “prefer” certain shapes.</a:t>
            </a:r>
          </a:p>
          <a:p>
            <a:r>
              <a:rPr lang="en-US" dirty="0"/>
              <a:t>These shapes are typically very “wiggly”</a:t>
            </a:r>
          </a:p>
          <a:p>
            <a:r>
              <a:rPr lang="en-US" dirty="0"/>
              <a:t>This is exacerbated when the points we are trying to interpolate are equally spaced.</a:t>
            </a:r>
          </a:p>
        </p:txBody>
      </p:sp>
      <p:pic>
        <p:nvPicPr>
          <p:cNvPr id="4" name="Picture 3"/>
          <p:cNvPicPr>
            <a:picLocks noChangeAspect="1"/>
          </p:cNvPicPr>
          <p:nvPr/>
        </p:nvPicPr>
        <p:blipFill>
          <a:blip r:embed="rId2"/>
          <a:stretch>
            <a:fillRect/>
          </a:stretch>
        </p:blipFill>
        <p:spPr>
          <a:xfrm>
            <a:off x="1907253" y="4001955"/>
            <a:ext cx="2865389" cy="2245393"/>
          </a:xfrm>
          <a:prstGeom prst="rect">
            <a:avLst/>
          </a:prstGeom>
        </p:spPr>
      </p:pic>
      <p:pic>
        <p:nvPicPr>
          <p:cNvPr id="6" name="Picture 5"/>
          <p:cNvPicPr>
            <a:picLocks noChangeAspect="1"/>
          </p:cNvPicPr>
          <p:nvPr/>
        </p:nvPicPr>
        <p:blipFill>
          <a:blip r:embed="rId3"/>
          <a:stretch>
            <a:fillRect/>
          </a:stretch>
        </p:blipFill>
        <p:spPr>
          <a:xfrm>
            <a:off x="5576582" y="4001955"/>
            <a:ext cx="5004980" cy="2246444"/>
          </a:xfrm>
          <a:prstGeom prst="rect">
            <a:avLst/>
          </a:prstGeom>
        </p:spPr>
      </p:pic>
      <p:sp>
        <p:nvSpPr>
          <p:cNvPr id="7" name="TextBox 6">
            <a:extLst>
              <a:ext uri="{FF2B5EF4-FFF2-40B4-BE49-F238E27FC236}">
                <a16:creationId xmlns:a16="http://schemas.microsoft.com/office/drawing/2014/main" id="{750D71E2-1453-7C11-F17D-72BBB544F8D6}"/>
              </a:ext>
            </a:extLst>
          </p:cNvPr>
          <p:cNvSpPr txBox="1"/>
          <p:nvPr/>
        </p:nvSpPr>
        <p:spPr>
          <a:xfrm>
            <a:off x="9763709" y="6220616"/>
            <a:ext cx="817853" cy="369332"/>
          </a:xfrm>
          <a:prstGeom prst="rect">
            <a:avLst/>
          </a:prstGeom>
          <a:noFill/>
        </p:spPr>
        <p:txBody>
          <a:bodyPr wrap="none" rtlCol="0">
            <a:spAutoFit/>
          </a:bodyPr>
          <a:lstStyle/>
          <a:p>
            <a:r>
              <a:rPr lang="en-US" i="1" dirty="0"/>
              <a:t>Sauer</a:t>
            </a:r>
          </a:p>
        </p:txBody>
      </p:sp>
      <p:sp>
        <p:nvSpPr>
          <p:cNvPr id="5" name="Slide Number Placeholder 4">
            <a:extLst>
              <a:ext uri="{FF2B5EF4-FFF2-40B4-BE49-F238E27FC236}">
                <a16:creationId xmlns:a16="http://schemas.microsoft.com/office/drawing/2014/main" id="{C1AE784C-8279-DEFE-9266-9C1FD4E99DD1}"/>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01850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from last lecture </a:t>
            </a:r>
            <a:r>
              <a:rPr lang="en-US" dirty="0" err="1"/>
              <a:t>cont</a:t>
            </a:r>
            <a:endParaRPr lang="en-US" dirty="0"/>
          </a:p>
        </p:txBody>
      </p:sp>
      <p:sp>
        <p:nvSpPr>
          <p:cNvPr id="3" name="Content Placeholder 2"/>
          <p:cNvSpPr>
            <a:spLocks noGrp="1"/>
          </p:cNvSpPr>
          <p:nvPr>
            <p:ph idx="1"/>
          </p:nvPr>
        </p:nvSpPr>
        <p:spPr/>
        <p:txBody>
          <a:bodyPr/>
          <a:lstStyle/>
          <a:p>
            <a:r>
              <a:rPr lang="en-US" dirty="0"/>
              <a:t>The further you get from the center of the interpolating points, the worse the error tends to get and the more “wiggly” the polynomial.</a:t>
            </a:r>
          </a:p>
          <a:p>
            <a:r>
              <a:rPr lang="en-US" dirty="0"/>
              <a:t>There are two main ways we overcome this problem:</a:t>
            </a:r>
          </a:p>
          <a:p>
            <a:pPr marL="800100" lvl="1" indent="-342900">
              <a:buFont typeface="+mj-lt"/>
              <a:buAutoNum type="arabicPeriod"/>
            </a:pPr>
            <a:r>
              <a:rPr lang="en-US" dirty="0" err="1"/>
              <a:t>Chebyshev</a:t>
            </a:r>
            <a:r>
              <a:rPr lang="en-US" dirty="0"/>
              <a:t> Interpolation</a:t>
            </a:r>
          </a:p>
          <a:p>
            <a:pPr marL="800100" lvl="1" indent="-342900">
              <a:buFont typeface="+mj-lt"/>
              <a:buAutoNum type="arabicPeriod"/>
            </a:pPr>
            <a:r>
              <a:rPr lang="en-US" dirty="0"/>
              <a:t>Splines</a:t>
            </a:r>
          </a:p>
          <a:p>
            <a:r>
              <a:rPr lang="en-US" dirty="0"/>
              <a:t>I’ll discuss these now in turn.</a:t>
            </a:r>
          </a:p>
        </p:txBody>
      </p:sp>
      <p:sp>
        <p:nvSpPr>
          <p:cNvPr id="4" name="Slide Number Placeholder 3">
            <a:extLst>
              <a:ext uri="{FF2B5EF4-FFF2-40B4-BE49-F238E27FC236}">
                <a16:creationId xmlns:a16="http://schemas.microsoft.com/office/drawing/2014/main" id="{E831663A-EC63-1C24-DB96-B239619E09FA}"/>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85928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Nodes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don’t really have much choice when finding an interpolating polynomial.</a:t>
                </a:r>
              </a:p>
              <a:p>
                <a:r>
                  <a:rPr lang="en-US" dirty="0"/>
                  <a:t>If we have a set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interpolation points, we can only find a single interpolating polynomial of degree at most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If we can choose our interpolation points, we can choose them to minimize our interpolation error.</a:t>
                </a:r>
              </a:p>
              <a:p>
                <a:r>
                  <a:rPr lang="en-US" dirty="0"/>
                  <a:t>Recall, </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num>
                        <m:den>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den>
                      </m:f>
                      <m:sSup>
                        <m:sSupPr>
                          <m:ctrlPr>
                            <a:rPr lang="en-US" i="1">
                              <a:latin typeface="Cambria Math" panose="02040503050406030204" pitchFamily="18" charset="0"/>
                            </a:rPr>
                          </m:ctrlPr>
                        </m:sSupPr>
                        <m:e>
                          <m:r>
                            <a:rPr lang="en-US" i="1">
                              <a:latin typeface="Cambria Math" panose="02040503050406030204" pitchFamily="18" charset="0"/>
                            </a:rPr>
                            <m:t>𝑓</m:t>
                          </m:r>
                        </m:e>
                        <m:sup>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up>
                      </m:sSup>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𝜉</m:t>
                          </m:r>
                        </m:e>
                      </m:d>
                    </m:oMath>
                  </m:oMathPara>
                </a14:m>
                <a:endParaRPr lang="en-US" dirty="0">
                  <a:ea typeface="Cambria Math" panose="02040503050406030204" pitchFamily="18" charset="0"/>
                </a:endParaRPr>
              </a:p>
              <a:p>
                <a:r>
                  <a:rPr lang="en-US" dirty="0">
                    <a:ea typeface="Cambria Math" panose="02040503050406030204" pitchFamily="18" charset="0"/>
                  </a:rPr>
                  <a:t>We can not change the derivative we’re using or the factorial term.</a:t>
                </a:r>
              </a:p>
              <a:p>
                <a:r>
                  <a:rPr lang="en-US" dirty="0">
                    <a:ea typeface="Cambria Math" panose="02040503050406030204" pitchFamily="18" charset="0"/>
                  </a:rPr>
                  <a:t>The only thing left to play with is the polynomial portion.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b="-7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08AB4CA-5CB5-21A0-0467-D94584AD350A}"/>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70764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Nodes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3312" y="2052918"/>
                <a:ext cx="9791283" cy="4195481"/>
              </a:xfrm>
            </p:spPr>
            <p:txBody>
              <a:bodyPr/>
              <a:lstStyle/>
              <a:p>
                <a:r>
                  <a:rPr lang="en-US" dirty="0"/>
                  <a:t>More specifically we want to minimize,</a:t>
                </a:r>
              </a:p>
              <a:p>
                <a:pPr marL="0"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e>
                          </m:d>
                        </m:e>
                      </m:func>
                      <m:r>
                        <a:rPr lang="en-US"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max</m:t>
                          </m:r>
                        </m:fName>
                        <m:e>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den>
                                  </m:f>
                                  <m:sSup>
                                    <m:sSupPr>
                                      <m:ctrlPr>
                                        <a:rPr lang="en-US" i="1">
                                          <a:latin typeface="Cambria Math" panose="02040503050406030204" pitchFamily="18" charset="0"/>
                                        </a:rPr>
                                      </m:ctrlPr>
                                    </m:sSupPr>
                                    <m:e>
                                      <m:r>
                                        <a:rPr lang="en-US" i="1">
                                          <a:latin typeface="Cambria Math" panose="02040503050406030204" pitchFamily="18" charset="0"/>
                                        </a:rPr>
                                        <m:t>𝑓</m:t>
                                      </m:r>
                                    </m:e>
                                    <m:sup>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up>
                                  </m:sSup>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𝜉</m:t>
                                      </m:r>
                                    </m:e>
                                  </m:d>
                                </m:e>
                              </m:d>
                            </m:e>
                          </m:d>
                        </m:e>
                      </m:func>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e>
                          </m:d>
                        </m:e>
                      </m:func>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den>
                      </m:f>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max</m:t>
                          </m:r>
                        </m:fName>
                        <m:e>
                          <m:d>
                            <m:dPr>
                              <m:ctrlPr>
                                <a:rPr lang="en-US" i="1">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d>
                            </m:e>
                          </m:d>
                        </m:e>
                      </m:func>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max</m:t>
                          </m:r>
                        </m:fName>
                        <m:e>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𝑓</m:t>
                                      </m:r>
                                    </m:e>
                                    <m:sup>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up>
                                  </m:sSup>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𝜉</m:t>
                                      </m:r>
                                    </m:e>
                                  </m:d>
                                </m:e>
                              </m:d>
                            </m:e>
                          </m:d>
                        </m:e>
                      </m:func>
                    </m:oMath>
                  </m:oMathPara>
                </a14:m>
                <a:endParaRPr lang="en-US" dirty="0"/>
              </a:p>
              <a:p>
                <a:r>
                  <a:rPr lang="en-US" dirty="0"/>
                  <a:t>Again, we can only play with the polynomial term,</a:t>
                </a:r>
              </a:p>
              <a:p>
                <a:pPr marL="457200" lvl="1" indent="0" algn="ctr">
                  <a:buNone/>
                </a:pPr>
                <a14:m>
                  <m:oMath xmlns:m="http://schemas.openxmlformats.org/officeDocument/2006/math">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max</m:t>
                        </m:r>
                      </m:fName>
                      <m:e>
                        <m:d>
                          <m:dPr>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d>
                          </m:e>
                        </m:d>
                      </m:e>
                    </m:func>
                  </m:oMath>
                </a14:m>
                <a:r>
                  <a:rPr lang="en-US" dirty="0"/>
                  <a:t>.</a:t>
                </a:r>
              </a:p>
              <a:p>
                <a:r>
                  <a:rPr lang="en-US" dirty="0"/>
                  <a:t>This is a monic polynomial, that is, the leading coefficient is one.</a:t>
                </a:r>
              </a:p>
              <a:p>
                <a:r>
                  <a:rPr lang="en-US" dirty="0"/>
                  <a:t>This polynomial is minimized when the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oMath>
                </a14:m>
                <a:r>
                  <a:rPr lang="en-US" dirty="0"/>
                  <a:t> are the zeros of the </a:t>
                </a:r>
                <a:r>
                  <a:rPr lang="en-US" dirty="0" err="1"/>
                  <a:t>Chebyshev</a:t>
                </a:r>
                <a:r>
                  <a:rPr lang="en-US" dirty="0"/>
                  <a:t> Polynomials of the first kind.</a:t>
                </a:r>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3312" y="2052918"/>
                <a:ext cx="9791283" cy="4195481"/>
              </a:xfrm>
              <a:blipFill>
                <a:blip r:embed="rId2"/>
                <a:stretch>
                  <a:fillRect l="-31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7E3CE6D-9DDD-E4A2-4C35-99D1446A3BC2}"/>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77372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Polynomials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There are two types of </a:t>
                </a:r>
                <a:r>
                  <a:rPr lang="en-US" dirty="0" err="1"/>
                  <a:t>Chebyshev</a:t>
                </a:r>
                <a:r>
                  <a:rPr lang="en-US" dirty="0"/>
                  <a:t> Polynomials,</a:t>
                </a:r>
              </a:p>
              <a:p>
                <a:pPr marL="800100" lvl="1" indent="-342900">
                  <a:buFont typeface="+mj-lt"/>
                  <a:buAutoNum type="arabicPeriod"/>
                </a:pPr>
                <a:r>
                  <a:rPr lang="en-US" dirty="0" err="1"/>
                  <a:t>Chebyshev</a:t>
                </a:r>
                <a:r>
                  <a:rPr lang="en-US" dirty="0"/>
                  <a:t> Polynomials of the first kind denoted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oMath>
                </a14:m>
                <a:endParaRPr lang="en-US" dirty="0"/>
              </a:p>
              <a:p>
                <a:pPr marL="800100" lvl="1" indent="-342900">
                  <a:buFont typeface="+mj-lt"/>
                  <a:buAutoNum type="arabicPeriod"/>
                </a:pPr>
                <a:r>
                  <a:rPr lang="en-US" dirty="0" err="1"/>
                  <a:t>Chebyshev</a:t>
                </a:r>
                <a:r>
                  <a:rPr lang="en-US" dirty="0"/>
                  <a:t> Polynomials of the second kind denoted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m:t>
                        </m:r>
                      </m:sub>
                    </m:sSub>
                  </m:oMath>
                </a14:m>
                <a:endParaRPr lang="en-US" dirty="0"/>
              </a:p>
              <a:p>
                <a:r>
                  <a:rPr lang="en-US" dirty="0"/>
                  <a:t>We are only interested in the first kind.</a:t>
                </a:r>
              </a:p>
              <a:p>
                <a:r>
                  <a:rPr lang="en-US" dirty="0"/>
                  <a:t>The </a:t>
                </a:r>
                <a:r>
                  <a:rPr lang="en-US" dirty="0" err="1"/>
                  <a:t>Chebyshev</a:t>
                </a:r>
                <a:r>
                  <a:rPr lang="en-US" dirty="0"/>
                  <a:t> Polynomials of the first kind are given by the formula</a:t>
                </a:r>
              </a:p>
              <a:p>
                <a:pPr marL="0"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𝜃</m:t>
                              </m:r>
                            </m:e>
                          </m:d>
                        </m:e>
                      </m:func>
                    </m:oMath>
                  </m:oMathPara>
                </a14:m>
                <a:endParaRPr lang="en-US" dirty="0"/>
              </a:p>
              <a:p>
                <a:r>
                  <a:rPr lang="en-US" dirty="0"/>
                  <a:t>Wait. Aren’t these supposed to be polynomials?</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159B4EC-5ACB-7BE1-C88A-2E0621439929}"/>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4697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Polynomials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look at the </a:t>
                </a:r>
                <a:r>
                  <a:rPr lang="en-US" dirty="0" err="1"/>
                  <a:t>Chebyshev</a:t>
                </a:r>
                <a:r>
                  <a:rPr lang="en-US" dirty="0"/>
                  <a:t> Polynomial,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a14:m>
                <a:r>
                  <a:rPr lang="en-US" dirty="0"/>
                  <a:t>.</a:t>
                </a:r>
              </a:p>
              <a:p>
                <a:pPr marL="0" indent="0" algn="ctr">
                  <a:buNone/>
                </a:pPr>
                <a14:m>
                  <m:oMathPara xmlns:m="http://schemas.openxmlformats.org/officeDocument/2006/math">
                    <m:oMathParaPr>
                      <m:jc m:val="center"/>
                    </m:oMathParaPr>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rPr>
                                        <m:t>𝜃</m:t>
                                      </m:r>
                                    </m:e>
                                  </m:d>
                                </m:e>
                              </m:func>
                            </m:e>
                          </m:d>
                          <m:r>
                            <a:rPr lang="en-US" b="0" i="0" smtClean="0">
                              <a:latin typeface="Cambria Math" panose="02040503050406030204" pitchFamily="18" charset="0"/>
                            </a:rPr>
                            <m:t>=</m:t>
                          </m:r>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𝜃</m:t>
                              </m:r>
                            </m:e>
                          </m:d>
                        </m:e>
                      </m:func>
                      <m:r>
                        <a:rPr lang="en-US" i="1">
                          <a:latin typeface="Cambria Math" panose="02040503050406030204" pitchFamily="18" charset="0"/>
                        </a:rPr>
                        <m:t>=2</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cos</m:t>
                              </m:r>
                            </m:e>
                            <m:sup>
                              <m:r>
                                <a:rPr lang="en-US" i="1">
                                  <a:latin typeface="Cambria Math" panose="02040503050406030204" pitchFamily="18" charset="0"/>
                                </a:rPr>
                                <m:t>2</m:t>
                              </m:r>
                            </m:sup>
                          </m:sSup>
                        </m:fName>
                        <m:e>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func>
                      <m:r>
                        <a:rPr lang="en-US" i="1">
                          <a:latin typeface="Cambria Math" panose="02040503050406030204" pitchFamily="18" charset="0"/>
                        </a:rPr>
                        <m:t>−1</m:t>
                      </m:r>
                    </m:oMath>
                  </m:oMathPara>
                </a14:m>
                <a:endParaRPr lang="en-US" dirty="0"/>
              </a:p>
              <a:p>
                <a:r>
                  <a:rPr lang="en-US" dirty="0"/>
                  <a:t>Let’s make the substitution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oMath>
                </a14:m>
                <a:r>
                  <a:rPr lang="en-US" dirty="0"/>
                  <a:t>,</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a:rPr lang="en-US">
                              <a:latin typeface="Cambria Math" panose="02040503050406030204" pitchFamily="18" charset="0"/>
                            </a:rPr>
                            <m:t>2</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−1</m:t>
                      </m:r>
                    </m:oMath>
                  </m:oMathPara>
                </a14:m>
                <a:endParaRPr lang="en-US" dirty="0"/>
              </a:p>
              <a:p>
                <a:r>
                  <a:rPr lang="en-US" dirty="0"/>
                  <a:t>You can find the other polynomials similarly.</a:t>
                </a:r>
              </a:p>
              <a:p>
                <a:r>
                  <a:rPr lang="en-US" dirty="0"/>
                  <a:t>These are also commonly defined via a recurrence relation: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3DDACB0-6881-6A29-4BDB-0F4FACBE69D5}"/>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60031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Polynomials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latin typeface="+mn-lt"/>
                  </a:rPr>
                  <a:t>We can derive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𝑡h</m:t>
                        </m:r>
                      </m:sup>
                    </m:sSup>
                  </m:oMath>
                </a14:m>
                <a:r>
                  <a:rPr lang="en-US" dirty="0">
                    <a:latin typeface="+mn-lt"/>
                  </a:rPr>
                  <a:t> term from the original </a:t>
                </a:r>
                <a:r>
                  <a:rPr lang="en-US" dirty="0" err="1">
                    <a:latin typeface="+mn-lt"/>
                  </a:rPr>
                  <a:t>Chebyshev</a:t>
                </a:r>
                <a:r>
                  <a:rPr lang="en-US" dirty="0">
                    <a:latin typeface="+mn-lt"/>
                  </a:rPr>
                  <a:t> polynomial as well.</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b="0" i="1" smtClean="0">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+1)</m:t>
                            </m:r>
                            <m:r>
                              <a:rPr lang="en-US" i="1">
                                <a:latin typeface="Cambria Math" panose="02040503050406030204" pitchFamily="18" charset="0"/>
                              </a:rPr>
                              <m:t>𝜃</m:t>
                            </m:r>
                          </m:e>
                        </m:d>
                      </m:e>
                    </m:func>
                    <m:r>
                      <a:rPr lang="en-US" b="0" i="0" smtClean="0">
                        <a:latin typeface="Cambria Math" panose="02040503050406030204" pitchFamily="18" charset="0"/>
                      </a:rPr>
                      <m:t>=</m:t>
                    </m:r>
                    <m:r>
                      <m:rPr>
                        <m:sty m:val="p"/>
                      </m:rPr>
                      <a:rPr lang="en-US" b="0" i="0" smtClean="0">
                        <a:latin typeface="Cambria Math" panose="02040503050406030204" pitchFamily="18" charset="0"/>
                      </a:rPr>
                      <m:t>cos</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r>
                          <a:rPr lang="en-US" b="0" i="1" smtClean="0">
                            <a:latin typeface="Cambria Math" panose="02040503050406030204" pitchFamily="18" charset="0"/>
                          </a:rPr>
                          <m:t>𝜃</m:t>
                        </m:r>
                      </m:e>
                    </m:d>
                    <m:r>
                      <m:rPr>
                        <m:sty m:val="p"/>
                      </m:rPr>
                      <a:rPr lang="en-US" b="0" i="0" smtClean="0">
                        <a:latin typeface="Cambria Math" panose="02040503050406030204" pitchFamily="18" charset="0"/>
                      </a:rPr>
                      <m:t>cos</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𝜃</m:t>
                            </m:r>
                          </m:e>
                        </m:d>
                      </m:e>
                    </m:func>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𝜃</m:t>
                            </m:r>
                          </m:e>
                        </m:d>
                      </m:e>
                    </m:func>
                    <m:r>
                      <a:rPr lang="en-US" b="0" i="1" smtClean="0">
                        <a:latin typeface="Cambria Math" panose="02040503050406030204" pitchFamily="18" charset="0"/>
                      </a:rPr>
                      <m:t>=</m:t>
                    </m:r>
                    <m:r>
                      <m:rPr>
                        <m:sty m:val="p"/>
                      </m:rPr>
                      <a:rPr lang="en-US">
                        <a:latin typeface="Cambria Math" panose="02040503050406030204" pitchFamily="18" charset="0"/>
                      </a:rPr>
                      <m:t>cos</m:t>
                    </m:r>
                    <m:d>
                      <m:dPr>
                        <m:ctrlPr>
                          <a:rPr lang="en-US" i="1">
                            <a:latin typeface="Cambria Math" panose="02040503050406030204" pitchFamily="18" charset="0"/>
                          </a:rPr>
                        </m:ctrlPr>
                      </m:dPr>
                      <m:e>
                        <m:r>
                          <m:rPr>
                            <m:sty m:val="p"/>
                          </m:rPr>
                          <a:rPr lang="en-US">
                            <a:latin typeface="Cambria Math" panose="02040503050406030204" pitchFamily="18" charset="0"/>
                          </a:rPr>
                          <m:t>n</m:t>
                        </m:r>
                        <m:r>
                          <a:rPr lang="en-US" i="1" smtClean="0">
                            <a:latin typeface="Cambria Math" panose="02040503050406030204" pitchFamily="18" charset="0"/>
                          </a:rPr>
                          <m:t>𝜃</m:t>
                        </m:r>
                      </m:e>
                    </m:d>
                    <m:r>
                      <m:rPr>
                        <m:sty m:val="p"/>
                      </m:rPr>
                      <a:rPr lang="en-US">
                        <a:latin typeface="Cambria Math" panose="02040503050406030204" pitchFamily="18" charset="0"/>
                      </a:rPr>
                      <m:t>cos</m:t>
                    </m:r>
                    <m:d>
                      <m:dPr>
                        <m:ctrlPr>
                          <a:rPr lang="en-US" i="1">
                            <a:latin typeface="Cambria Math" panose="02040503050406030204" pitchFamily="18" charset="0"/>
                          </a:rPr>
                        </m:ctrlPr>
                      </m:dPr>
                      <m:e>
                        <m:r>
                          <a:rPr lang="en-US" i="1">
                            <a:latin typeface="Cambria Math" panose="02040503050406030204" pitchFamily="18" charset="0"/>
                          </a:rPr>
                          <m:t>𝜃</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𝜃</m:t>
                            </m:r>
                          </m:e>
                        </m:d>
                      </m:e>
                    </m:func>
                    <m:r>
                      <m:rPr>
                        <m:sty m:val="p"/>
                      </m:rPr>
                      <a:rPr lang="en-US">
                        <a:latin typeface="Cambria Math" panose="02040503050406030204" pitchFamily="18" charset="0"/>
                      </a:rPr>
                      <m:t>sin</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oMath>
                </a14:m>
                <a:endParaRPr lang="en-US" dirty="0"/>
              </a:p>
              <a:p>
                <a:r>
                  <a:rPr lang="en-US" dirty="0"/>
                  <a:t>We can add these together and get,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𝜃</m:t>
                              </m:r>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7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112EB05-EC1A-9601-56D2-515A3C72EC24}"/>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536320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4678</TotalTime>
  <Words>3393</Words>
  <Application>Microsoft Office PowerPoint</Application>
  <PresentationFormat>Widescreen</PresentationFormat>
  <Paragraphs>209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Century Gothic</vt:lpstr>
      <vt:lpstr>Wingdings 3</vt:lpstr>
      <vt:lpstr>Ion</vt:lpstr>
      <vt:lpstr>Interpolation 3: Chebyshev Nodes and Cubic Splines</vt:lpstr>
      <vt:lpstr>Review from last lecture</vt:lpstr>
      <vt:lpstr>Review from last lecture cont</vt:lpstr>
      <vt:lpstr>Review from last lecture cont</vt:lpstr>
      <vt:lpstr>Chebyshev Nodes</vt:lpstr>
      <vt:lpstr>Chebyshev Nodes</vt:lpstr>
      <vt:lpstr>Chebyshev Polynomials </vt:lpstr>
      <vt:lpstr>Chebyshev Polynomials cont</vt:lpstr>
      <vt:lpstr>Chebyshev Polynomials cont</vt:lpstr>
      <vt:lpstr>Chebyshev Polynomials cont</vt:lpstr>
      <vt:lpstr>Chebyshev Polynomials cont</vt:lpstr>
      <vt:lpstr>Chebyshev Polynomials useful facts</vt:lpstr>
      <vt:lpstr>Chebyshev’s Theorem</vt:lpstr>
      <vt:lpstr>Chebyshev’s Theorem</vt:lpstr>
      <vt:lpstr>Chebyshev Interpolation</vt:lpstr>
      <vt:lpstr>Chebyshev Nodes</vt:lpstr>
      <vt:lpstr>General Chebyshev Interpolation</vt:lpstr>
      <vt:lpstr>Chebyshev Interpolation Example</vt:lpstr>
      <vt:lpstr>Spline Interpolation</vt:lpstr>
      <vt:lpstr>Cubic Spline</vt:lpstr>
      <vt:lpstr>Cubic Spline Properties </vt:lpstr>
      <vt:lpstr>Cubic Spline Coefficients</vt:lpstr>
      <vt:lpstr>Natural Cubic Spline Interpolation</vt:lpstr>
      <vt:lpstr>Real World Splines </vt:lpstr>
      <vt:lpstr>Cubic Spline system of equations</vt:lpstr>
      <vt:lpstr>Cubic Spline system of equations</vt:lpstr>
      <vt:lpstr>Cubic Spline system of equations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Interpolation 3: Chebyshev Nodes and Cubic Splines</dc:title>
  <dc:creator>Christopher Moakler</dc:creator>
  <cp:lastModifiedBy>Christopher John Moakler</cp:lastModifiedBy>
  <cp:revision>37</cp:revision>
  <dcterms:created xsi:type="dcterms:W3CDTF">2022-03-28T19:29:53Z</dcterms:created>
  <dcterms:modified xsi:type="dcterms:W3CDTF">2022-11-15T08:17:50Z</dcterms:modified>
</cp:coreProperties>
</file>